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6"/>
  </p:notesMasterIdLst>
  <p:sldIdLst>
    <p:sldId id="256" r:id="rId2"/>
    <p:sldId id="257" r:id="rId3"/>
    <p:sldId id="294" r:id="rId4"/>
    <p:sldId id="308" r:id="rId5"/>
    <p:sldId id="295" r:id="rId6"/>
    <p:sldId id="296" r:id="rId7"/>
    <p:sldId id="297" r:id="rId8"/>
    <p:sldId id="298" r:id="rId9"/>
    <p:sldId id="299" r:id="rId10"/>
    <p:sldId id="300" r:id="rId11"/>
    <p:sldId id="305" r:id="rId12"/>
    <p:sldId id="306" r:id="rId13"/>
    <p:sldId id="307" r:id="rId14"/>
    <p:sldId id="30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Vasilijevic" initials="MV" lastIdx="3" clrIdx="0">
    <p:extLst/>
  </p:cmAuthor>
  <p:cmAuthor id="2" name="SLOBODIAN Lydia" initials="LNS"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ED9"/>
    <a:srgbClr val="ECE2FE"/>
    <a:srgbClr val="E2D2FE"/>
    <a:srgbClr val="BD99FD"/>
    <a:srgbClr val="942F02"/>
    <a:srgbClr val="D298FE"/>
    <a:srgbClr val="550294"/>
    <a:srgbClr val="96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autoAdjust="0"/>
    <p:restoredTop sz="71464" autoAdjust="0"/>
  </p:normalViewPr>
  <p:slideViewPr>
    <p:cSldViewPr snapToGrid="0">
      <p:cViewPr varScale="1">
        <p:scale>
          <a:sx n="122" d="100"/>
          <a:sy n="122" d="100"/>
        </p:scale>
        <p:origin x="1968" y="192"/>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854" y="7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48026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en" i="1" baseline="0" dirty="0" smtClean="0">
                <a:latin typeface="Arial" panose="020B0604020202020204" pitchFamily="34" charset="0"/>
                <a:ea typeface="Times New Roman"/>
                <a:cs typeface="Arial" panose="020B0604020202020204" pitchFamily="34" charset="0"/>
                <a:sym typeface="Times New Roman"/>
              </a:rPr>
              <a:t> </a:t>
            </a:r>
            <a:r>
              <a:rPr lang="en-US" i="1" dirty="0" smtClean="0">
                <a:latin typeface="Arial" panose="020B0604020202020204" pitchFamily="34" charset="0"/>
                <a:ea typeface="Times New Roman"/>
                <a:cs typeface="Arial" panose="020B0604020202020204" pitchFamily="34" charset="0"/>
                <a:sym typeface="Times New Roman"/>
              </a:rPr>
              <a:t>©IUCN / Boris Erg</a:t>
            </a:r>
            <a:endParaRPr i="1" dirty="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 sz="11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Note that all of the photos in this presentation are of </a:t>
            </a:r>
            <a:r>
              <a:rPr lang="hr-HR"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Altai-Sayan transboundary region</a:t>
            </a:r>
            <a:r>
              <a:rPr lang="hr-HR"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shared by</a:t>
            </a:r>
            <a:r>
              <a:rPr lang="hr-HR"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 China, Kazakhstan, Mongolia</a:t>
            </a:r>
            <a:r>
              <a:rPr lang="hr-HR"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and Russia</a:t>
            </a: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sz="11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This presentation</a:t>
            </a:r>
            <a:r>
              <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can be used to introduce the training module and the specific workshop.</a:t>
            </a:r>
          </a:p>
          <a:p>
            <a:pPr marL="0" lvl="0" indent="0" rtl="0">
              <a:spcBef>
                <a:spcPts val="0"/>
              </a:spcBef>
              <a:spcAft>
                <a:spcPts val="0"/>
              </a:spcAft>
              <a:buNone/>
            </a:pPr>
            <a:endPar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It covers the introductory material presented in the Overview section of the Trainer’s Manual.  </a:t>
            </a:r>
          </a:p>
          <a:p>
            <a:pPr marL="0" lvl="0" indent="0" rtl="0">
              <a:spcBef>
                <a:spcPts val="0"/>
              </a:spcBef>
              <a:spcAft>
                <a:spcPts val="0"/>
              </a:spcAft>
              <a:buNone/>
            </a:pPr>
            <a:endPar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The module should be modified to include specific information about each training, including an introduction of the trainers and the agenda.</a:t>
            </a: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00964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1"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1" i="0" baseline="0" dirty="0" smtClean="0">
                <a:solidFill>
                  <a:schemeClr val="dk1"/>
                </a:solidFill>
                <a:latin typeface="Arial" panose="020B0604020202020204" pitchFamily="34" charset="0"/>
                <a:cs typeface="Arial" panose="020B0604020202020204" pitchFamily="34" charset="0"/>
                <a:sym typeface="Times New Roman"/>
              </a:rPr>
              <a:t>Team</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This slide shows the team involved in developing the module.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Edit this slide or add additional slides to introduce the trainers involved in the specific training. It can be a good idea to ask each trainer to prepare their own slide, with a photograph and short description of their experience and background.</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GB" b="0" i="0" baseline="0" dirty="0" smtClean="0">
              <a:solidFill>
                <a:schemeClr val="dk1"/>
              </a:solidFill>
              <a:latin typeface="Arial" panose="020B0604020202020204" pitchFamily="34" charset="0"/>
              <a:cs typeface="Arial" panose="020B0604020202020204" pitchFamily="34" charset="0"/>
              <a:sym typeface="Times New Roman"/>
            </a:endParaRPr>
          </a:p>
        </p:txBody>
      </p:sp>
    </p:spTree>
    <p:extLst>
      <p:ext uri="{BB962C8B-B14F-4D97-AF65-F5344CB8AC3E}">
        <p14:creationId xmlns:p14="http://schemas.microsoft.com/office/powerpoint/2010/main" val="346701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hr-HR" b="1" i="0" baseline="0" dirty="0" smtClean="0">
                <a:solidFill>
                  <a:schemeClr val="dk1"/>
                </a:solidFill>
                <a:latin typeface="Arial" panose="020B0604020202020204" pitchFamily="34" charset="0"/>
                <a:cs typeface="Arial" panose="020B0604020202020204" pitchFamily="34" charset="0"/>
                <a:sym typeface="Times New Roman"/>
              </a:rPr>
              <a:t>Knowledge base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hr-HR" b="1"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The module draws primarily on:</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err="1" smtClean="0">
                <a:solidFill>
                  <a:schemeClr val="dk1"/>
                </a:solidFill>
                <a:latin typeface="Arial" panose="020B0604020202020204" pitchFamily="34" charset="0"/>
                <a:cs typeface="Arial" panose="020B0604020202020204" pitchFamily="34" charset="0"/>
                <a:sym typeface="Times New Roman"/>
              </a:rPr>
              <a:t>Vasilijević</a:t>
            </a:r>
            <a:r>
              <a:rPr lang="en-US" b="0" i="0" baseline="0" dirty="0" smtClean="0">
                <a:solidFill>
                  <a:schemeClr val="dk1"/>
                </a:solidFill>
                <a:latin typeface="Arial" panose="020B0604020202020204" pitchFamily="34" charset="0"/>
                <a:cs typeface="Arial" panose="020B0604020202020204" pitchFamily="34" charset="0"/>
                <a:sym typeface="Times New Roman"/>
              </a:rPr>
              <a:t>, M., </a:t>
            </a:r>
            <a:r>
              <a:rPr lang="en-US" b="0" i="0" baseline="0" dirty="0" err="1" smtClean="0">
                <a:solidFill>
                  <a:schemeClr val="dk1"/>
                </a:solidFill>
                <a:latin typeface="Arial" panose="020B0604020202020204" pitchFamily="34" charset="0"/>
                <a:cs typeface="Arial" panose="020B0604020202020204" pitchFamily="34" charset="0"/>
                <a:sym typeface="Times New Roman"/>
              </a:rPr>
              <a:t>Zunckel</a:t>
            </a:r>
            <a:r>
              <a:rPr lang="en-US" b="0" i="0" baseline="0" dirty="0" smtClean="0">
                <a:solidFill>
                  <a:schemeClr val="dk1"/>
                </a:solidFill>
                <a:latin typeface="Arial" panose="020B0604020202020204" pitchFamily="34" charset="0"/>
                <a:cs typeface="Arial" panose="020B0604020202020204" pitchFamily="34" charset="0"/>
                <a:sym typeface="Times New Roman"/>
              </a:rPr>
              <a:t>, K., McKinney, M., Erg, B., </a:t>
            </a:r>
            <a:r>
              <a:rPr lang="en-US" b="0" i="0" baseline="0" dirty="0" err="1" smtClean="0">
                <a:solidFill>
                  <a:schemeClr val="dk1"/>
                </a:solidFill>
                <a:latin typeface="Arial" panose="020B0604020202020204" pitchFamily="34" charset="0"/>
                <a:cs typeface="Arial" panose="020B0604020202020204" pitchFamily="34" charset="0"/>
                <a:sym typeface="Times New Roman"/>
              </a:rPr>
              <a:t>Schoon</a:t>
            </a:r>
            <a:r>
              <a:rPr lang="en-US" b="0" i="0" baseline="0" dirty="0" smtClean="0">
                <a:solidFill>
                  <a:schemeClr val="dk1"/>
                </a:solidFill>
                <a:latin typeface="Arial" panose="020B0604020202020204" pitchFamily="34" charset="0"/>
                <a:cs typeface="Arial" panose="020B0604020202020204" pitchFamily="34" charset="0"/>
                <a:sym typeface="Times New Roman"/>
              </a:rPr>
              <a:t>, M., Rosen Michel, T. (2015). Transboundary Conservation: A systematic and integrated approach. Best Practice Protected Area Guidelines Series No. 23, Gland, Switzerland: IUCN.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https://portals.iucn.org/library/sites/library/files/documents/PAG-023.pdf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Additional important resources include: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Erg, B., </a:t>
            </a:r>
            <a:r>
              <a:rPr lang="en-US" b="0" i="0" baseline="0" dirty="0" err="1" smtClean="0">
                <a:solidFill>
                  <a:schemeClr val="dk1"/>
                </a:solidFill>
                <a:latin typeface="Arial" panose="020B0604020202020204" pitchFamily="34" charset="0"/>
                <a:cs typeface="Arial" panose="020B0604020202020204" pitchFamily="34" charset="0"/>
                <a:sym typeface="Times New Roman"/>
              </a:rPr>
              <a:t>Vasilijević</a:t>
            </a:r>
            <a:r>
              <a:rPr lang="en-US" b="0" i="0" baseline="0" dirty="0" smtClean="0">
                <a:solidFill>
                  <a:schemeClr val="dk1"/>
                </a:solidFill>
                <a:latin typeface="Arial" panose="020B0604020202020204" pitchFamily="34" charset="0"/>
                <a:cs typeface="Arial" panose="020B0604020202020204" pitchFamily="34" charset="0"/>
                <a:sym typeface="Times New Roman"/>
              </a:rPr>
              <a:t>, M. and McKinney, M. (eds.). (2012). Initiating Effective Transboundary Conservation: A Practitioner’s Guideline Based on the Experience from the Dinaric Arc. Gland, Switzerland and Belgrade, Serbia: IUCN </a:t>
            </a:r>
            <a:r>
              <a:rPr lang="en-US" b="0" i="0" baseline="0" dirty="0" err="1" smtClean="0">
                <a:solidFill>
                  <a:schemeClr val="dk1"/>
                </a:solidFill>
                <a:latin typeface="Arial" panose="020B0604020202020204" pitchFamily="34" charset="0"/>
                <a:cs typeface="Arial" panose="020B0604020202020204" pitchFamily="34" charset="0"/>
                <a:sym typeface="Times New Roman"/>
              </a:rPr>
              <a:t>Programme</a:t>
            </a:r>
            <a:r>
              <a:rPr lang="en-US" b="0" i="0" baseline="0" dirty="0" smtClean="0">
                <a:solidFill>
                  <a:schemeClr val="dk1"/>
                </a:solidFill>
                <a:latin typeface="Arial" panose="020B0604020202020204" pitchFamily="34" charset="0"/>
                <a:cs typeface="Arial" panose="020B0604020202020204" pitchFamily="34" charset="0"/>
                <a:sym typeface="Times New Roman"/>
              </a:rPr>
              <a:t> Office for South-Eastern Europe.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 https://cmsdata.iucn.org/downloads/initiating_effective_transboundary_conservation.pdf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err="1" smtClean="0">
                <a:solidFill>
                  <a:schemeClr val="dk1"/>
                </a:solidFill>
                <a:latin typeface="Arial" panose="020B0604020202020204" pitchFamily="34" charset="0"/>
                <a:cs typeface="Arial" panose="020B0604020202020204" pitchFamily="34" charset="0"/>
                <a:sym typeface="Times New Roman"/>
              </a:rPr>
              <a:t>Vasilijević</a:t>
            </a:r>
            <a:r>
              <a:rPr lang="en-US" b="0" i="0" baseline="0" dirty="0" smtClean="0">
                <a:solidFill>
                  <a:schemeClr val="dk1"/>
                </a:solidFill>
                <a:latin typeface="Arial" panose="020B0604020202020204" pitchFamily="34" charset="0"/>
                <a:cs typeface="Arial" panose="020B0604020202020204" pitchFamily="34" charset="0"/>
                <a:sym typeface="Times New Roman"/>
              </a:rPr>
              <a:t>, M. (2012). Diagnostic Tool for Transboundary Conservation Planners: Suggested Questions to Determine Feasibility for Transboundary Conservation. In: Erg, B., </a:t>
            </a:r>
            <a:r>
              <a:rPr lang="en-US" b="0" i="0" baseline="0" dirty="0" err="1" smtClean="0">
                <a:solidFill>
                  <a:schemeClr val="dk1"/>
                </a:solidFill>
                <a:latin typeface="Arial" panose="020B0604020202020204" pitchFamily="34" charset="0"/>
                <a:cs typeface="Arial" panose="020B0604020202020204" pitchFamily="34" charset="0"/>
                <a:sym typeface="Times New Roman"/>
              </a:rPr>
              <a:t>Vasilijević</a:t>
            </a:r>
            <a:r>
              <a:rPr lang="en-US" b="0" i="0" baseline="0" dirty="0" smtClean="0">
                <a:solidFill>
                  <a:schemeClr val="dk1"/>
                </a:solidFill>
                <a:latin typeface="Arial" panose="020B0604020202020204" pitchFamily="34" charset="0"/>
                <a:cs typeface="Arial" panose="020B0604020202020204" pitchFamily="34" charset="0"/>
                <a:sym typeface="Times New Roman"/>
              </a:rPr>
              <a:t>, M. and McKinney, M. (eds.). Initiating Effective Transboundary Conservation: A Practitioner’s Guideline Based on the Experience from the Dinaric Arc. Gland, Switzerland and Belgrade, Serbia: IUCN </a:t>
            </a:r>
            <a:r>
              <a:rPr lang="en-US" b="0" i="0" baseline="0" dirty="0" err="1" smtClean="0">
                <a:solidFill>
                  <a:schemeClr val="dk1"/>
                </a:solidFill>
                <a:latin typeface="Arial" panose="020B0604020202020204" pitchFamily="34" charset="0"/>
                <a:cs typeface="Arial" panose="020B0604020202020204" pitchFamily="34" charset="0"/>
                <a:sym typeface="Times New Roman"/>
              </a:rPr>
              <a:t>Programme</a:t>
            </a:r>
            <a:r>
              <a:rPr lang="en-US" b="0" i="0" baseline="0" dirty="0" smtClean="0">
                <a:solidFill>
                  <a:schemeClr val="dk1"/>
                </a:solidFill>
                <a:latin typeface="Arial" panose="020B0604020202020204" pitchFamily="34" charset="0"/>
                <a:cs typeface="Arial" panose="020B0604020202020204" pitchFamily="34" charset="0"/>
                <a:sym typeface="Times New Roman"/>
              </a:rPr>
              <a:t> Office for South-Eastern Europe. http://www.tbpa.net/page.php?ndx=22</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err="1" smtClean="0">
                <a:solidFill>
                  <a:schemeClr val="dk1"/>
                </a:solidFill>
                <a:latin typeface="Arial" panose="020B0604020202020204" pitchFamily="34" charset="0"/>
                <a:cs typeface="Arial" panose="020B0604020202020204" pitchFamily="34" charset="0"/>
                <a:sym typeface="Times New Roman"/>
              </a:rPr>
              <a:t>Lausche</a:t>
            </a:r>
            <a:r>
              <a:rPr lang="en-US" b="0" i="0" baseline="0" dirty="0" smtClean="0">
                <a:solidFill>
                  <a:schemeClr val="dk1"/>
                </a:solidFill>
                <a:latin typeface="Arial" panose="020B0604020202020204" pitchFamily="34" charset="0"/>
                <a:cs typeface="Arial" panose="020B0604020202020204" pitchFamily="34" charset="0"/>
                <a:sym typeface="Times New Roman"/>
              </a:rPr>
              <a:t>, B. (2011). Guidelines for Protected Areas Legislation. IUCN, Gland, Switzerland.</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https://www.iucn.org/content/guidelines-protected-areas-legislation-0</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err="1" smtClean="0">
                <a:solidFill>
                  <a:schemeClr val="dk1"/>
                </a:solidFill>
                <a:latin typeface="Arial" panose="020B0604020202020204" pitchFamily="34" charset="0"/>
                <a:cs typeface="Arial" panose="020B0604020202020204" pitchFamily="34" charset="0"/>
                <a:sym typeface="Times New Roman"/>
              </a:rPr>
              <a:t>Lausche</a:t>
            </a:r>
            <a:r>
              <a:rPr lang="en-US" b="0" i="0" baseline="0" dirty="0" smtClean="0">
                <a:solidFill>
                  <a:schemeClr val="dk1"/>
                </a:solidFill>
                <a:latin typeface="Arial" panose="020B0604020202020204" pitchFamily="34" charset="0"/>
                <a:cs typeface="Arial" panose="020B0604020202020204" pitchFamily="34" charset="0"/>
                <a:sym typeface="Times New Roman"/>
              </a:rPr>
              <a:t>, B., Farrier, D., </a:t>
            </a:r>
            <a:r>
              <a:rPr lang="en-US" b="0" i="0" baseline="0" dirty="0" err="1" smtClean="0">
                <a:solidFill>
                  <a:schemeClr val="dk1"/>
                </a:solidFill>
                <a:latin typeface="Arial" panose="020B0604020202020204" pitchFamily="34" charset="0"/>
                <a:cs typeface="Arial" panose="020B0604020202020204" pitchFamily="34" charset="0"/>
                <a:sym typeface="Times New Roman"/>
              </a:rPr>
              <a:t>Verschuuren</a:t>
            </a:r>
            <a:r>
              <a:rPr lang="en-US" b="0" i="0" baseline="0" dirty="0" smtClean="0">
                <a:solidFill>
                  <a:schemeClr val="dk1"/>
                </a:solidFill>
                <a:latin typeface="Arial" panose="020B0604020202020204" pitchFamily="34" charset="0"/>
                <a:cs typeface="Arial" panose="020B0604020202020204" pitchFamily="34" charset="0"/>
                <a:sym typeface="Times New Roman"/>
              </a:rPr>
              <a:t>, J., La </a:t>
            </a:r>
            <a:r>
              <a:rPr lang="en-US" b="0" i="0" baseline="0" dirty="0" err="1" smtClean="0">
                <a:solidFill>
                  <a:schemeClr val="dk1"/>
                </a:solidFill>
                <a:latin typeface="Arial" panose="020B0604020202020204" pitchFamily="34" charset="0"/>
                <a:cs typeface="Arial" panose="020B0604020202020204" pitchFamily="34" charset="0"/>
                <a:sym typeface="Times New Roman"/>
              </a:rPr>
              <a:t>Viña</a:t>
            </a:r>
            <a:r>
              <a:rPr lang="en-US" b="0" i="0" baseline="0" dirty="0" smtClean="0">
                <a:solidFill>
                  <a:schemeClr val="dk1"/>
                </a:solidFill>
                <a:latin typeface="Arial" panose="020B0604020202020204" pitchFamily="34" charset="0"/>
                <a:cs typeface="Arial" panose="020B0604020202020204" pitchFamily="34" charset="0"/>
                <a:sym typeface="Times New Roman"/>
              </a:rPr>
              <a:t>, A. G. M., </a:t>
            </a:r>
            <a:r>
              <a:rPr lang="en-US" b="0" i="0" baseline="0" dirty="0" err="1" smtClean="0">
                <a:solidFill>
                  <a:schemeClr val="dk1"/>
                </a:solidFill>
                <a:latin typeface="Arial" panose="020B0604020202020204" pitchFamily="34" charset="0"/>
                <a:cs typeface="Arial" panose="020B0604020202020204" pitchFamily="34" charset="0"/>
                <a:sym typeface="Times New Roman"/>
              </a:rPr>
              <a:t>Trouwborst</a:t>
            </a:r>
            <a:r>
              <a:rPr lang="en-US" b="0" i="0" baseline="0" dirty="0" smtClean="0">
                <a:solidFill>
                  <a:schemeClr val="dk1"/>
                </a:solidFill>
                <a:latin typeface="Arial" panose="020B0604020202020204" pitchFamily="34" charset="0"/>
                <a:cs typeface="Arial" panose="020B0604020202020204" pitchFamily="34" charset="0"/>
                <a:sym typeface="Times New Roman"/>
              </a:rPr>
              <a:t>, A., Born, C-H., Aug, L. (2013). The Legal Aspects of Connectivity Conservation. A Concept Paper, IUCN, Gland, Switzerland.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https://www.iucn.org/sites/dev/files/legal_aspects_of_connectivity_conservation-_a_concept_pape.pdf</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Dudley, N. (ed.). (2008). Guidelines for Applying Protected Area Management Categories. Gland, Switzerland: IUCN. WITH </a:t>
            </a:r>
            <a:r>
              <a:rPr lang="en-US" b="0" i="0" baseline="0" dirty="0" err="1" smtClean="0">
                <a:solidFill>
                  <a:schemeClr val="dk1"/>
                </a:solidFill>
                <a:latin typeface="Arial" panose="020B0604020202020204" pitchFamily="34" charset="0"/>
                <a:cs typeface="Arial" panose="020B0604020202020204" pitchFamily="34" charset="0"/>
                <a:sym typeface="Times New Roman"/>
              </a:rPr>
              <a:t>Stolton</a:t>
            </a:r>
            <a:r>
              <a:rPr lang="en-US" b="0" i="0" baseline="0" dirty="0" smtClean="0">
                <a:solidFill>
                  <a:schemeClr val="dk1"/>
                </a:solidFill>
                <a:latin typeface="Arial" panose="020B0604020202020204" pitchFamily="34" charset="0"/>
                <a:cs typeface="Arial" panose="020B0604020202020204" pitchFamily="34" charset="0"/>
                <a:sym typeface="Times New Roman"/>
              </a:rPr>
              <a:t>, S., </a:t>
            </a:r>
            <a:r>
              <a:rPr lang="en-US" b="0" i="0" baseline="0" dirty="0" err="1" smtClean="0">
                <a:solidFill>
                  <a:schemeClr val="dk1"/>
                </a:solidFill>
                <a:latin typeface="Arial" panose="020B0604020202020204" pitchFamily="34" charset="0"/>
                <a:cs typeface="Arial" panose="020B0604020202020204" pitchFamily="34" charset="0"/>
                <a:sym typeface="Times New Roman"/>
              </a:rPr>
              <a:t>Shadie</a:t>
            </a:r>
            <a:r>
              <a:rPr lang="en-US" b="0" i="0" baseline="0" dirty="0" smtClean="0">
                <a:solidFill>
                  <a:schemeClr val="dk1"/>
                </a:solidFill>
                <a:latin typeface="Arial" panose="020B0604020202020204" pitchFamily="34" charset="0"/>
                <a:cs typeface="Arial" panose="020B0604020202020204" pitchFamily="34" charset="0"/>
                <a:sym typeface="Times New Roman"/>
              </a:rPr>
              <a:t>, P. and Dudley, N. (2013). IUCN WCPA Best Practice Guidance on </a:t>
            </a:r>
            <a:r>
              <a:rPr lang="en-US" b="0" i="0" baseline="0" dirty="0" err="1" smtClean="0">
                <a:solidFill>
                  <a:schemeClr val="dk1"/>
                </a:solidFill>
                <a:latin typeface="Arial" panose="020B0604020202020204" pitchFamily="34" charset="0"/>
                <a:cs typeface="Arial" panose="020B0604020202020204" pitchFamily="34" charset="0"/>
                <a:sym typeface="Times New Roman"/>
              </a:rPr>
              <a:t>Recognising</a:t>
            </a:r>
            <a:r>
              <a:rPr lang="en-US" b="0" i="0" baseline="0" dirty="0" smtClean="0">
                <a:solidFill>
                  <a:schemeClr val="dk1"/>
                </a:solidFill>
                <a:latin typeface="Arial" panose="020B0604020202020204" pitchFamily="34" charset="0"/>
                <a:cs typeface="Arial" panose="020B0604020202020204" pitchFamily="34" charset="0"/>
                <a:sym typeface="Times New Roman"/>
              </a:rPr>
              <a:t> Protected Areas and Assigning Management Categories and Governance Types. Best Practice Protected Area Guidelines Series No. 21. Gland, Switzerland: IUCN.</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https://www.iucn.org/sites/dev/files/import/downloads/iucn_assignment_1.pdf</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err="1" smtClean="0">
                <a:solidFill>
                  <a:schemeClr val="dk1"/>
                </a:solidFill>
                <a:latin typeface="Arial" panose="020B0604020202020204" pitchFamily="34" charset="0"/>
                <a:cs typeface="Arial" panose="020B0604020202020204" pitchFamily="34" charset="0"/>
                <a:sym typeface="Times New Roman"/>
              </a:rPr>
              <a:t>Borrini-Feyerabend</a:t>
            </a:r>
            <a:r>
              <a:rPr lang="en-US" b="0" i="0" baseline="0" dirty="0" smtClean="0">
                <a:solidFill>
                  <a:schemeClr val="dk1"/>
                </a:solidFill>
                <a:latin typeface="Arial" panose="020B0604020202020204" pitchFamily="34" charset="0"/>
                <a:cs typeface="Arial" panose="020B0604020202020204" pitchFamily="34" charset="0"/>
                <a:sym typeface="Times New Roman"/>
              </a:rPr>
              <a:t>, G., Dudley, N., Jaeger, T, Lassen, B., Pathak Broome, N., Phillips, A. and </a:t>
            </a:r>
            <a:r>
              <a:rPr lang="en-US" b="0" i="0" baseline="0" dirty="0" err="1" smtClean="0">
                <a:solidFill>
                  <a:schemeClr val="dk1"/>
                </a:solidFill>
                <a:latin typeface="Arial" panose="020B0604020202020204" pitchFamily="34" charset="0"/>
                <a:cs typeface="Arial" panose="020B0604020202020204" pitchFamily="34" charset="0"/>
                <a:sym typeface="Times New Roman"/>
              </a:rPr>
              <a:t>Sandwith</a:t>
            </a:r>
            <a:r>
              <a:rPr lang="en-US" b="0" i="0" baseline="0" dirty="0" smtClean="0">
                <a:solidFill>
                  <a:schemeClr val="dk1"/>
                </a:solidFill>
                <a:latin typeface="Arial" panose="020B0604020202020204" pitchFamily="34" charset="0"/>
                <a:cs typeface="Arial" panose="020B0604020202020204" pitchFamily="34" charset="0"/>
                <a:sym typeface="Times New Roman"/>
              </a:rPr>
              <a:t>, T. (2013). Governance of Protected Areas: From Understanding to Action. Best Practice Protected Area Guidelines Series No. 20. Gland, Switzerland: IUCN.</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0" i="0" baseline="0" dirty="0" smtClean="0">
                <a:solidFill>
                  <a:schemeClr val="dk1"/>
                </a:solidFill>
                <a:latin typeface="Arial" panose="020B0604020202020204" pitchFamily="34" charset="0"/>
                <a:cs typeface="Arial" panose="020B0604020202020204" pitchFamily="34" charset="0"/>
                <a:sym typeface="Times New Roman"/>
              </a:rPr>
              <a:t>https://portals.iucn.org/library/sites/library/files/documents/PAG-020.pdf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i="0"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GB" b="0" i="0" baseline="0" dirty="0" smtClean="0">
              <a:solidFill>
                <a:schemeClr val="dk1"/>
              </a:solidFill>
              <a:latin typeface="Arial" panose="020B0604020202020204" pitchFamily="34" charset="0"/>
              <a:cs typeface="Arial" panose="020B0604020202020204" pitchFamily="34" charset="0"/>
              <a:sym typeface="Times New Roman"/>
            </a:endParaRPr>
          </a:p>
        </p:txBody>
      </p:sp>
    </p:spTree>
    <p:extLst>
      <p:ext uri="{BB962C8B-B14F-4D97-AF65-F5344CB8AC3E}">
        <p14:creationId xmlns:p14="http://schemas.microsoft.com/office/powerpoint/2010/main" val="134729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lvl="0" indent="0" rtl="0">
              <a:spcBef>
                <a:spcPts val="0"/>
              </a:spcBef>
              <a:spcAft>
                <a:spcPts val="0"/>
              </a:spcAft>
              <a:buClr>
                <a:schemeClr val="dk1"/>
              </a:buClr>
              <a:buSzPts val="1100"/>
              <a:buFont typeface="Arial"/>
              <a:buNone/>
            </a:pPr>
            <a:endParaRPr lang="hr-HR" sz="1100" b="0" i="1"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r>
              <a:rPr lang="en-GB" sz="1100" b="0" i="0" u="none" strike="noStrike" cap="none" dirty="0" smtClean="0">
                <a:solidFill>
                  <a:srgbClr val="000000"/>
                </a:solidFill>
                <a:effectLst/>
                <a:latin typeface="Arial"/>
                <a:ea typeface="Arial"/>
                <a:cs typeface="Arial"/>
                <a:sym typeface="Arial"/>
              </a:rPr>
              <a:t>The recommendation to “Start anywhere: just get started” highlights the need for long</a:t>
            </a:r>
            <a:r>
              <a:rPr lang="hr-HR" sz="1100" b="0" i="0" u="none" strike="noStrike" cap="none" dirty="0" smtClean="0">
                <a:solidFill>
                  <a:srgbClr val="000000"/>
                </a:solidFill>
                <a:effectLst/>
                <a:latin typeface="Arial"/>
                <a:ea typeface="Arial"/>
                <a:cs typeface="Arial"/>
                <a:sym typeface="Arial"/>
              </a:rPr>
              <a:t>-</a:t>
            </a:r>
            <a:r>
              <a:rPr lang="en-GB" sz="1100" b="0" i="0" u="none" strike="noStrike" cap="none" dirty="0" smtClean="0">
                <a:solidFill>
                  <a:srgbClr val="000000"/>
                </a:solidFill>
                <a:effectLst/>
                <a:latin typeface="Arial"/>
                <a:ea typeface="Arial"/>
                <a:cs typeface="Arial"/>
                <a:sym typeface="Arial"/>
              </a:rPr>
              <a:t>term commitment and perseverance in </a:t>
            </a:r>
            <a:r>
              <a:rPr lang="hr-HR" sz="1100" b="0" i="0" u="none" strike="noStrike" cap="none" smtClean="0">
                <a:solidFill>
                  <a:srgbClr val="000000"/>
                </a:solidFill>
                <a:effectLst/>
                <a:latin typeface="Arial"/>
                <a:ea typeface="Arial"/>
                <a:cs typeface="Arial"/>
                <a:sym typeface="Arial"/>
              </a:rPr>
              <a:t>transboundary conservation</a:t>
            </a:r>
            <a:r>
              <a:rPr lang="en-GB" sz="1100" b="0" i="0" u="none" strike="noStrike" cap="none"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processes. This approach includes the need to first think about the compelling reason for transboundary action profoundly and then start with small, well-sequenced steps. </a:t>
            </a:r>
            <a:endParaRPr lang="hr-HR" sz="1100" b="0" i="0" u="none" strike="noStrike" cap="none" dirty="0" smtClean="0">
              <a:solidFill>
                <a:srgbClr val="000000"/>
              </a:solidFill>
              <a:effectLst/>
              <a:latin typeface="Arial"/>
              <a:ea typeface="Arial"/>
              <a:cs typeface="Arial"/>
              <a:sym typeface="Arial"/>
            </a:endParaRPr>
          </a:p>
          <a:p>
            <a:pPr marL="0" lvl="0" indent="0" rtl="0">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indent="0" eaLnBrk="1" fontAlgn="auto" hangingPunct="1">
              <a:spcAft>
                <a:spcPts val="0"/>
              </a:spcAft>
              <a:buFont typeface="Arial" pitchFamily="34" charset="0"/>
              <a:buNone/>
              <a:defRPr/>
            </a:pPr>
            <a:r>
              <a:rPr lang="en-US" dirty="0" smtClean="0">
                <a:solidFill>
                  <a:schemeClr val="bg1"/>
                </a:solidFill>
                <a:latin typeface="Candara" pitchFamily="34" charset="0"/>
              </a:rPr>
              <a:t>For more info</a:t>
            </a:r>
            <a:r>
              <a:rPr lang="hr-HR" dirty="0" smtClean="0">
                <a:solidFill>
                  <a:schemeClr val="bg1"/>
                </a:solidFill>
                <a:latin typeface="Candara" pitchFamily="34" charset="0"/>
              </a:rPr>
              <a:t>rmaition, please</a:t>
            </a:r>
            <a:r>
              <a:rPr lang="en-US" dirty="0" smtClean="0">
                <a:solidFill>
                  <a:schemeClr val="bg1"/>
                </a:solidFill>
                <a:latin typeface="Candara" pitchFamily="34" charset="0"/>
              </a:rPr>
              <a:t> visit:</a:t>
            </a:r>
          </a:p>
          <a:p>
            <a:pPr marL="0" indent="0" eaLnBrk="1" fontAlgn="auto" hangingPunct="1">
              <a:spcAft>
                <a:spcPts val="0"/>
              </a:spcAft>
              <a:buFont typeface="Arial" pitchFamily="34" charset="0"/>
              <a:buNone/>
              <a:defRPr/>
            </a:pPr>
            <a:r>
              <a:rPr lang="en-US" dirty="0" smtClean="0">
                <a:solidFill>
                  <a:schemeClr val="bg1"/>
                </a:solidFill>
                <a:latin typeface="Candara" pitchFamily="34" charset="0"/>
              </a:rPr>
              <a:t>www.iucn.org </a:t>
            </a:r>
          </a:p>
          <a:p>
            <a:pPr marL="0" indent="0" eaLnBrk="1" fontAlgn="auto" hangingPunct="1">
              <a:spcAft>
                <a:spcPts val="0"/>
              </a:spcAft>
              <a:buFont typeface="Arial" pitchFamily="34" charset="0"/>
              <a:buNone/>
              <a:defRPr/>
            </a:pPr>
            <a:r>
              <a:rPr lang="en-US" dirty="0" smtClean="0">
                <a:solidFill>
                  <a:schemeClr val="bg1"/>
                </a:solidFill>
                <a:latin typeface="Candara" pitchFamily="34" charset="0"/>
              </a:rPr>
              <a:t>www.tbpa.net</a:t>
            </a:r>
            <a:endParaRPr lang="hr-HR" dirty="0" smtClean="0">
              <a:solidFill>
                <a:schemeClr val="bg1"/>
              </a:solidFill>
              <a:latin typeface="Candara" panose="020E0502030303020204" pitchFamily="34" charset="0"/>
            </a:endParaRPr>
          </a:p>
          <a:p>
            <a:pPr marL="0" lvl="0" indent="0" rtl="0">
              <a:spcBef>
                <a:spcPts val="0"/>
              </a:spcBef>
              <a:spcAft>
                <a:spcPts val="0"/>
              </a:spcAft>
              <a:buNone/>
            </a:pP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37631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sz="12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sz="1100" b="1"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This Presentation is a Template</a:t>
            </a:r>
          </a:p>
          <a:p>
            <a:pPr marL="0" lvl="0" indent="0" rtl="0">
              <a:spcBef>
                <a:spcPts val="0"/>
              </a:spcBef>
              <a:spcAft>
                <a:spcPts val="0"/>
              </a:spcAft>
              <a:buNone/>
            </a:pPr>
            <a:r>
              <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You</a:t>
            </a:r>
            <a:r>
              <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can u</a:t>
            </a:r>
            <a:r>
              <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se</a:t>
            </a:r>
            <a:r>
              <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this as a basis to introduce the module and your workshop.</a:t>
            </a: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56183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smtClean="0">
                <a:solidFill>
                  <a:schemeClr val="dk1"/>
                </a:solidFill>
              </a:rPr>
              <a:t>Introduction</a:t>
            </a:r>
          </a:p>
          <a:p>
            <a:pPr marL="0" lvl="0" indent="0" algn="l" rtl="0">
              <a:lnSpc>
                <a:spcPct val="115000"/>
              </a:lnSpc>
              <a:spcBef>
                <a:spcPts val="0"/>
              </a:spcBef>
              <a:spcAft>
                <a:spcPts val="0"/>
              </a:spcAft>
              <a:buNone/>
            </a:pPr>
            <a:r>
              <a:rPr lang="en-US" b="0" dirty="0" smtClean="0">
                <a:solidFill>
                  <a:schemeClr val="dk1"/>
                </a:solidFill>
              </a:rPr>
              <a:t>This</a:t>
            </a:r>
            <a:r>
              <a:rPr lang="en-US" b="0" baseline="0" dirty="0" smtClean="0">
                <a:solidFill>
                  <a:schemeClr val="dk1"/>
                </a:solidFill>
              </a:rPr>
              <a:t> slide introduces IUCN, the developer of </a:t>
            </a:r>
            <a:r>
              <a:rPr lang="hr-HR" b="0" baseline="0" dirty="0" smtClean="0">
                <a:solidFill>
                  <a:schemeClr val="dk1"/>
                </a:solidFill>
              </a:rPr>
              <a:t>this</a:t>
            </a:r>
            <a:r>
              <a:rPr lang="en-US" b="0" baseline="0" dirty="0" smtClean="0">
                <a:solidFill>
                  <a:schemeClr val="dk1"/>
                </a:solidFill>
              </a:rPr>
              <a:t> module.</a:t>
            </a:r>
          </a:p>
          <a:p>
            <a:pPr marL="0" lvl="0" indent="0" algn="l" rtl="0">
              <a:lnSpc>
                <a:spcPct val="115000"/>
              </a:lnSpc>
              <a:spcBef>
                <a:spcPts val="0"/>
              </a:spcBef>
              <a:spcAft>
                <a:spcPts val="0"/>
              </a:spcAft>
              <a:buNone/>
            </a:pPr>
            <a:endParaRPr lang="en-US" b="0" baseline="0" dirty="0" smtClean="0">
              <a:solidFill>
                <a:schemeClr val="dk1"/>
              </a:solidFill>
            </a:endParaRPr>
          </a:p>
          <a:p>
            <a:pPr marL="0" lvl="0" indent="0" algn="l" rtl="0">
              <a:lnSpc>
                <a:spcPct val="115000"/>
              </a:lnSpc>
              <a:spcBef>
                <a:spcPts val="0"/>
              </a:spcBef>
              <a:spcAft>
                <a:spcPts val="0"/>
              </a:spcAft>
              <a:buNone/>
            </a:pPr>
            <a:r>
              <a:rPr lang="en-US" b="0" baseline="0" dirty="0" smtClean="0">
                <a:solidFill>
                  <a:schemeClr val="dk1"/>
                </a:solidFill>
              </a:rPr>
              <a:t>Insert additional slides to introduce other organizations affiliated with the training, as appropriate.</a:t>
            </a:r>
            <a:endParaRPr lang="en-US" b="0" dirty="0" smtClean="0">
              <a:solidFill>
                <a:schemeClr val="dk1"/>
              </a:solidFill>
            </a:endParaRPr>
          </a:p>
          <a:p>
            <a:pPr marL="0" lvl="0" indent="0" algn="l" rtl="0">
              <a:lnSpc>
                <a:spcPct val="115000"/>
              </a:lnSpc>
              <a:spcBef>
                <a:spcPts val="0"/>
              </a:spcBef>
              <a:spcAft>
                <a:spcPts val="0"/>
              </a:spcAft>
              <a:buNone/>
            </a:pPr>
            <a:endParaRPr b="0" dirty="0" smtClean="0">
              <a:solidFill>
                <a:schemeClr val="dk1"/>
              </a:solidFill>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85525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lvl="0" indent="0" algn="l" rtl="0">
              <a:lnSpc>
                <a:spcPct val="115000"/>
              </a:lnSpc>
              <a:spcBef>
                <a:spcPts val="0"/>
              </a:spcBef>
              <a:spcAft>
                <a:spcPts val="0"/>
              </a:spcAft>
              <a:buNone/>
            </a:pPr>
            <a:endParaRPr lang="en-US" b="0" dirty="0" smtClean="0">
              <a:solidFill>
                <a:schemeClr val="dk1"/>
              </a:solidFill>
              <a:latin typeface="Arial" panose="020B0604020202020204" pitchFamily="34" charset="0"/>
              <a:cs typeface="Arial" panose="020B0604020202020204" pitchFamily="34" charset="0"/>
              <a:sym typeface="Times New Roman"/>
            </a:endParaRPr>
          </a:p>
          <a:p>
            <a:pPr marL="0" lvl="0" indent="0" algn="l" rtl="0">
              <a:lnSpc>
                <a:spcPct val="115000"/>
              </a:lnSpc>
              <a:spcBef>
                <a:spcPts val="0"/>
              </a:spcBef>
              <a:spcAft>
                <a:spcPts val="0"/>
              </a:spcAft>
              <a:buNone/>
            </a:pPr>
            <a:r>
              <a:rPr lang="en-US" b="1" dirty="0" smtClean="0">
                <a:solidFill>
                  <a:schemeClr val="dk1"/>
                </a:solidFill>
              </a:rPr>
              <a:t>Project</a:t>
            </a:r>
          </a:p>
          <a:p>
            <a:pPr marL="0" lvl="0" indent="0" algn="l" rtl="0">
              <a:lnSpc>
                <a:spcPct val="115000"/>
              </a:lnSpc>
              <a:spcBef>
                <a:spcPts val="0"/>
              </a:spcBef>
              <a:spcAft>
                <a:spcPts val="0"/>
              </a:spcAft>
              <a:buNone/>
            </a:pPr>
            <a:r>
              <a:rPr lang="en-US" b="0" dirty="0" smtClean="0">
                <a:solidFill>
                  <a:schemeClr val="dk1"/>
                </a:solidFill>
              </a:rPr>
              <a:t>This</a:t>
            </a:r>
            <a:r>
              <a:rPr lang="en-US" b="0" baseline="0" dirty="0" smtClean="0">
                <a:solidFill>
                  <a:schemeClr val="dk1"/>
                </a:solidFill>
              </a:rPr>
              <a:t> slide introduces the project that led to the development of </a:t>
            </a:r>
            <a:r>
              <a:rPr lang="hr-HR" b="0" baseline="0" dirty="0" smtClean="0">
                <a:solidFill>
                  <a:schemeClr val="dk1"/>
                </a:solidFill>
              </a:rPr>
              <a:t>this module</a:t>
            </a:r>
            <a:r>
              <a:rPr lang="en-US" b="0" baseline="0" dirty="0" smtClean="0">
                <a:solidFill>
                  <a:schemeClr val="dk1"/>
                </a:solidFill>
              </a:rPr>
              <a:t>.</a:t>
            </a:r>
          </a:p>
          <a:p>
            <a:pPr marL="0" lvl="0" indent="0" algn="l" rtl="0">
              <a:lnSpc>
                <a:spcPct val="115000"/>
              </a:lnSpc>
              <a:spcBef>
                <a:spcPts val="0"/>
              </a:spcBef>
              <a:spcAft>
                <a:spcPts val="0"/>
              </a:spcAft>
              <a:buNone/>
            </a:pPr>
            <a:endParaRPr lang="en-US" b="0" baseline="0" dirty="0" smtClean="0">
              <a:solidFill>
                <a:schemeClr val="dk1"/>
              </a:solidFill>
            </a:endParaRPr>
          </a:p>
          <a:p>
            <a:pPr marL="0" lvl="0" indent="0" algn="l" rtl="0">
              <a:lnSpc>
                <a:spcPct val="115000"/>
              </a:lnSpc>
              <a:spcBef>
                <a:spcPts val="0"/>
              </a:spcBef>
              <a:spcAft>
                <a:spcPts val="0"/>
              </a:spcAft>
              <a:buNone/>
            </a:pPr>
            <a:r>
              <a:rPr lang="en-US" b="0" dirty="0" smtClean="0">
                <a:solidFill>
                  <a:schemeClr val="dk1"/>
                </a:solidFill>
              </a:rPr>
              <a:t>You can</a:t>
            </a:r>
            <a:r>
              <a:rPr lang="en-US" b="0" baseline="0" dirty="0" smtClean="0">
                <a:solidFill>
                  <a:schemeClr val="dk1"/>
                </a:solidFill>
              </a:rPr>
              <a:t> edit this slide or add a new one to describe additional projects or partners involved in the training.</a:t>
            </a:r>
            <a:endParaRPr b="0" dirty="0" smtClean="0">
              <a:solidFill>
                <a:schemeClr val="dk1"/>
              </a:solidFill>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84674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lvl="0" indent="0" algn="l" rtl="0">
              <a:lnSpc>
                <a:spcPct val="115000"/>
              </a:lnSpc>
              <a:spcBef>
                <a:spcPts val="0"/>
              </a:spcBef>
              <a:spcAft>
                <a:spcPts val="0"/>
              </a:spcAft>
              <a:buNone/>
            </a:pPr>
            <a:endParaRPr lang="en-US" b="0" dirty="0" smtClean="0">
              <a:solidFill>
                <a:schemeClr val="dk1"/>
              </a:solidFill>
              <a:latin typeface="Arial" panose="020B0604020202020204" pitchFamily="34" charset="0"/>
              <a:cs typeface="Arial" panose="020B0604020202020204" pitchFamily="34" charset="0"/>
              <a:sym typeface="Times New Roman"/>
            </a:endParaRPr>
          </a:p>
          <a:p>
            <a:pPr marL="0" lvl="0" indent="0" algn="l" rtl="0">
              <a:lnSpc>
                <a:spcPct val="115000"/>
              </a:lnSpc>
              <a:spcBef>
                <a:spcPts val="0"/>
              </a:spcBef>
              <a:spcAft>
                <a:spcPts val="0"/>
              </a:spcAft>
              <a:buNone/>
            </a:pPr>
            <a:r>
              <a:rPr lang="hr-HR" b="1" dirty="0" smtClean="0">
                <a:solidFill>
                  <a:schemeClr val="dk1"/>
                </a:solidFill>
              </a:rPr>
              <a:t>Objectives</a:t>
            </a:r>
            <a:endParaRPr lang="en-US" b="1" dirty="0" smtClean="0">
              <a:solidFill>
                <a:schemeClr val="dk1"/>
              </a:solidFill>
            </a:endParaRPr>
          </a:p>
          <a:p>
            <a:pPr marL="0" lvl="0" indent="0" algn="l" rtl="0">
              <a:lnSpc>
                <a:spcPct val="115000"/>
              </a:lnSpc>
              <a:spcBef>
                <a:spcPts val="0"/>
              </a:spcBef>
              <a:spcAft>
                <a:spcPts val="0"/>
              </a:spcAft>
              <a:buNone/>
            </a:pPr>
            <a:r>
              <a:rPr lang="en-US" b="0" dirty="0" smtClean="0">
                <a:solidFill>
                  <a:schemeClr val="dk1"/>
                </a:solidFill>
              </a:rPr>
              <a:t>This</a:t>
            </a:r>
            <a:r>
              <a:rPr lang="en-US" b="0" baseline="0" dirty="0" smtClean="0">
                <a:solidFill>
                  <a:schemeClr val="dk1"/>
                </a:solidFill>
              </a:rPr>
              <a:t> slide introduces the overall objectives of the training module. If a specific training has additional objectives, they can be added here.</a:t>
            </a:r>
          </a:p>
        </p:txBody>
      </p:sp>
    </p:spTree>
    <p:extLst>
      <p:ext uri="{BB962C8B-B14F-4D97-AF65-F5344CB8AC3E}">
        <p14:creationId xmlns:p14="http://schemas.microsoft.com/office/powerpoint/2010/main" val="234678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b="0" dirty="0" smtClean="0">
              <a:solidFill>
                <a:schemeClr val="dk1"/>
              </a:solidFill>
              <a:latin typeface="Arial" panose="020B0604020202020204" pitchFamily="34" charset="0"/>
              <a:cs typeface="Arial" panose="020B0604020202020204" pitchFamily="34" charset="0"/>
              <a:sym typeface="Times New Roman"/>
            </a:endParaRPr>
          </a:p>
          <a:p>
            <a:pPr marL="0" lvl="0" indent="0" algn="l" rtl="0">
              <a:lnSpc>
                <a:spcPct val="115000"/>
              </a:lnSpc>
              <a:spcBef>
                <a:spcPts val="0"/>
              </a:spcBef>
              <a:spcAft>
                <a:spcPts val="0"/>
              </a:spcAft>
              <a:buNone/>
            </a:pPr>
            <a:r>
              <a:rPr lang="en-US" b="1" dirty="0" smtClean="0">
                <a:solidFill>
                  <a:schemeClr val="dk1"/>
                </a:solidFill>
              </a:rPr>
              <a:t>Factors of </a:t>
            </a:r>
            <a:r>
              <a:rPr lang="hr-HR" b="1" dirty="0" smtClean="0">
                <a:solidFill>
                  <a:schemeClr val="dk1"/>
                </a:solidFill>
              </a:rPr>
              <a:t>success</a:t>
            </a:r>
            <a:endParaRPr lang="en-US" b="0" dirty="0" smtClean="0">
              <a:solidFill>
                <a:schemeClr val="dk1"/>
              </a:solidFill>
            </a:endParaRPr>
          </a:p>
          <a:p>
            <a:pPr marL="0" lvl="0" indent="0" algn="l" rtl="0">
              <a:lnSpc>
                <a:spcPct val="115000"/>
              </a:lnSpc>
              <a:spcBef>
                <a:spcPts val="0"/>
              </a:spcBef>
              <a:spcAft>
                <a:spcPts val="0"/>
              </a:spcAft>
              <a:buNone/>
            </a:pPr>
            <a:r>
              <a:rPr lang="en-GB" b="0" dirty="0" smtClean="0">
                <a:solidFill>
                  <a:schemeClr val="dk1"/>
                </a:solidFill>
              </a:rPr>
              <a:t>The training module is organized around 5 key factors of success in the process of initiating transboundary conservation:</a:t>
            </a:r>
          </a:p>
          <a:p>
            <a:pPr marL="0" lvl="0" indent="0" algn="l" rtl="0">
              <a:lnSpc>
                <a:spcPct val="115000"/>
              </a:lnSpc>
              <a:spcBef>
                <a:spcPts val="0"/>
              </a:spcBef>
              <a:spcAft>
                <a:spcPts val="0"/>
              </a:spcAft>
              <a:buNone/>
            </a:pPr>
            <a:r>
              <a:rPr lang="en-GB" b="0" dirty="0" smtClean="0">
                <a:solidFill>
                  <a:schemeClr val="dk1"/>
                </a:solidFill>
              </a:rPr>
              <a:t>1. Assess the enabling environment to pursue transboundary conservation </a:t>
            </a:r>
          </a:p>
          <a:p>
            <a:pPr marL="0" lvl="0" indent="0" algn="l" rtl="0">
              <a:lnSpc>
                <a:spcPct val="115000"/>
              </a:lnSpc>
              <a:spcBef>
                <a:spcPts val="0"/>
              </a:spcBef>
              <a:spcAft>
                <a:spcPts val="0"/>
              </a:spcAft>
              <a:buNone/>
            </a:pPr>
            <a:r>
              <a:rPr lang="en-GB" b="0" dirty="0" smtClean="0">
                <a:solidFill>
                  <a:schemeClr val="dk1"/>
                </a:solidFill>
              </a:rPr>
              <a:t>2. Define the transboundary context and relationships affecting the achievement of the conservation targets and the resulting geographic extent </a:t>
            </a:r>
          </a:p>
          <a:p>
            <a:pPr marL="0" lvl="0" indent="0" algn="l" rtl="0">
              <a:lnSpc>
                <a:spcPct val="115000"/>
              </a:lnSpc>
              <a:spcBef>
                <a:spcPts val="0"/>
              </a:spcBef>
              <a:spcAft>
                <a:spcPts val="0"/>
              </a:spcAft>
              <a:buNone/>
            </a:pPr>
            <a:r>
              <a:rPr lang="en-GB" b="0" dirty="0" smtClean="0">
                <a:solidFill>
                  <a:schemeClr val="dk1"/>
                </a:solidFill>
              </a:rPr>
              <a:t>3. Identify and involve stakeholders, obtain support of decision makers and ensure political will and buy-in</a:t>
            </a:r>
          </a:p>
          <a:p>
            <a:pPr marL="0" lvl="0" indent="0" algn="l" rtl="0">
              <a:lnSpc>
                <a:spcPct val="115000"/>
              </a:lnSpc>
              <a:spcBef>
                <a:spcPts val="0"/>
              </a:spcBef>
              <a:spcAft>
                <a:spcPts val="0"/>
              </a:spcAft>
              <a:buNone/>
            </a:pPr>
            <a:r>
              <a:rPr lang="en-GB" b="0" dirty="0" smtClean="0">
                <a:solidFill>
                  <a:schemeClr val="dk1"/>
                </a:solidFill>
              </a:rPr>
              <a:t>4. Agree on common values and joint vision</a:t>
            </a:r>
          </a:p>
          <a:p>
            <a:pPr marL="0" lvl="0" indent="0" algn="l" rtl="0">
              <a:lnSpc>
                <a:spcPct val="115000"/>
              </a:lnSpc>
              <a:spcBef>
                <a:spcPts val="0"/>
              </a:spcBef>
              <a:spcAft>
                <a:spcPts val="0"/>
              </a:spcAft>
              <a:buNone/>
            </a:pPr>
            <a:r>
              <a:rPr lang="en-GB" b="0" dirty="0" smtClean="0">
                <a:solidFill>
                  <a:schemeClr val="dk1"/>
                </a:solidFill>
              </a:rPr>
              <a:t>5. Determine common transboundary management objectives and develop cooperative agreements</a:t>
            </a:r>
          </a:p>
        </p:txBody>
      </p:sp>
    </p:spTree>
    <p:extLst>
      <p:ext uri="{BB962C8B-B14F-4D97-AF65-F5344CB8AC3E}">
        <p14:creationId xmlns:p14="http://schemas.microsoft.com/office/powerpoint/2010/main" val="146908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GB" b="1" i="1" baseline="0" dirty="0" smtClean="0">
              <a:solidFill>
                <a:schemeClr val="dk1"/>
              </a:solidFill>
              <a:latin typeface="Arial" panose="020B0604020202020204" pitchFamily="34" charset="0"/>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1" dirty="0" smtClean="0">
                <a:solidFill>
                  <a:schemeClr val="dk1"/>
                </a:solidFill>
              </a:rPr>
              <a:t>Nature of the module</a:t>
            </a:r>
            <a:endParaRPr lang="en-US" b="0" dirty="0" smtClean="0">
              <a:solidFill>
                <a:schemeClr val="dk1"/>
              </a:solidFill>
            </a:endParaRPr>
          </a:p>
          <a:p>
            <a:pPr marL="0" lvl="0" indent="0" algn="l" rtl="0">
              <a:lnSpc>
                <a:spcPct val="115000"/>
              </a:lnSpc>
              <a:spcBef>
                <a:spcPts val="0"/>
              </a:spcBef>
              <a:spcAft>
                <a:spcPts val="0"/>
              </a:spcAft>
              <a:buNone/>
            </a:pPr>
            <a:r>
              <a:rPr lang="en-GB" b="0" dirty="0" smtClean="0">
                <a:solidFill>
                  <a:schemeClr val="dk1"/>
                </a:solidFill>
              </a:rPr>
              <a:t>The training module is</a:t>
            </a:r>
            <a:r>
              <a:rPr lang="hr-HR" b="0" dirty="0" smtClean="0">
                <a:solidFill>
                  <a:schemeClr val="dk1"/>
                </a:solidFill>
              </a:rPr>
              <a:t>:</a:t>
            </a:r>
            <a:r>
              <a:rPr lang="en-GB" b="0" dirty="0" smtClean="0">
                <a:solidFill>
                  <a:schemeClr val="dk1"/>
                </a:solidFill>
              </a:rPr>
              <a:t> </a:t>
            </a:r>
          </a:p>
          <a:p>
            <a:pPr marL="171450" lvl="0" indent="-171450" algn="l" rtl="0">
              <a:lnSpc>
                <a:spcPct val="115000"/>
              </a:lnSpc>
              <a:spcBef>
                <a:spcPts val="0"/>
              </a:spcBef>
              <a:spcAft>
                <a:spcPts val="0"/>
              </a:spcAft>
            </a:pPr>
            <a:r>
              <a:rPr lang="en-GB" b="0" dirty="0" smtClean="0">
                <a:solidFill>
                  <a:schemeClr val="dk1"/>
                </a:solidFill>
              </a:rPr>
              <a:t>A</a:t>
            </a:r>
            <a:r>
              <a:rPr lang="en-GB" b="0" baseline="0" dirty="0" smtClean="0">
                <a:solidFill>
                  <a:schemeClr val="dk1"/>
                </a:solidFill>
              </a:rPr>
              <a:t> g</a:t>
            </a:r>
            <a:r>
              <a:rPr lang="en-GB" b="0" dirty="0" smtClean="0">
                <a:solidFill>
                  <a:schemeClr val="dk1"/>
                </a:solidFill>
              </a:rPr>
              <a:t>eneric, globally applicable training module on initial phases of transboundary conservation</a:t>
            </a:r>
          </a:p>
          <a:p>
            <a:pPr marL="171450" lvl="0" indent="-171450" algn="l" rtl="0">
              <a:lnSpc>
                <a:spcPct val="115000"/>
              </a:lnSpc>
              <a:spcBef>
                <a:spcPts val="0"/>
              </a:spcBef>
              <a:spcAft>
                <a:spcPts val="0"/>
              </a:spcAft>
            </a:pPr>
            <a:r>
              <a:rPr lang="en-GB" b="0" dirty="0" smtClean="0">
                <a:solidFill>
                  <a:schemeClr val="dk1"/>
                </a:solidFill>
              </a:rPr>
              <a:t>Adaptable for different regions, and suitable to be taught by diverse actors in nature conservation</a:t>
            </a:r>
          </a:p>
          <a:p>
            <a:pPr marL="171450" lvl="0" indent="-171450" algn="l" rtl="0">
              <a:lnSpc>
                <a:spcPct val="115000"/>
              </a:lnSpc>
              <a:spcBef>
                <a:spcPts val="0"/>
              </a:spcBef>
              <a:spcAft>
                <a:spcPts val="0"/>
              </a:spcAft>
            </a:pPr>
            <a:r>
              <a:rPr lang="en-GB" b="0" dirty="0" smtClean="0">
                <a:solidFill>
                  <a:schemeClr val="dk1"/>
                </a:solidFill>
              </a:rPr>
              <a:t>Intended to enable practitioners on national, regional and local level to effectively plan, initiate and institutionalize transboundary conservation</a:t>
            </a:r>
          </a:p>
          <a:p>
            <a:pPr marL="171450" lvl="0" indent="-171450" algn="l" rtl="0">
              <a:lnSpc>
                <a:spcPct val="115000"/>
              </a:lnSpc>
              <a:spcBef>
                <a:spcPts val="0"/>
              </a:spcBef>
              <a:spcAft>
                <a:spcPts val="0"/>
              </a:spcAft>
            </a:pPr>
            <a:r>
              <a:rPr lang="en-GB" b="0" dirty="0" smtClean="0">
                <a:solidFill>
                  <a:schemeClr val="dk1"/>
                </a:solidFill>
              </a:rPr>
              <a:t>Designed to be used for face-to-face instruction</a:t>
            </a:r>
          </a:p>
          <a:p>
            <a:pPr marL="171450" lvl="0" indent="-171450" algn="l" rtl="0">
              <a:lnSpc>
                <a:spcPct val="115000"/>
              </a:lnSpc>
              <a:spcBef>
                <a:spcPts val="0"/>
              </a:spcBef>
              <a:spcAft>
                <a:spcPts val="0"/>
              </a:spcAft>
            </a:pPr>
            <a:r>
              <a:rPr lang="en-GB" b="0" dirty="0" smtClean="0">
                <a:solidFill>
                  <a:schemeClr val="dk1"/>
                </a:solidFill>
              </a:rPr>
              <a:t>Open knowledge source accessible for all interested training providers with a view to creating a multiplier effect.</a:t>
            </a:r>
          </a:p>
          <a:p>
            <a:pPr marL="0" lvl="0" indent="0" algn="l" rtl="0">
              <a:lnSpc>
                <a:spcPct val="115000"/>
              </a:lnSpc>
              <a:spcBef>
                <a:spcPts val="0"/>
              </a:spcBef>
              <a:spcAft>
                <a:spcPts val="0"/>
              </a:spcAft>
              <a:buNone/>
            </a:pPr>
            <a:endParaRPr b="0" dirty="0" smtClean="0">
              <a:solidFill>
                <a:schemeClr val="dk1"/>
              </a:solidFill>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38427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lvl="0" indent="0" algn="l" rtl="0">
              <a:lnSpc>
                <a:spcPct val="115000"/>
              </a:lnSpc>
              <a:spcBef>
                <a:spcPts val="0"/>
              </a:spcBef>
              <a:spcAft>
                <a:spcPts val="0"/>
              </a:spcAft>
              <a:buNone/>
            </a:pPr>
            <a:endParaRPr lang="en-US" b="0" dirty="0" smtClean="0">
              <a:solidFill>
                <a:schemeClr val="dk1"/>
              </a:solidFill>
              <a:latin typeface="Arial" panose="020B0604020202020204" pitchFamily="34" charset="0"/>
              <a:cs typeface="Arial" panose="020B0604020202020204" pitchFamily="34" charset="0"/>
              <a:sym typeface="Times New Roman"/>
            </a:endParaRPr>
          </a:p>
          <a:p>
            <a:pPr marL="0" lvl="0" indent="0" algn="l" rtl="0">
              <a:lnSpc>
                <a:spcPct val="115000"/>
              </a:lnSpc>
              <a:spcBef>
                <a:spcPts val="0"/>
              </a:spcBef>
              <a:spcAft>
                <a:spcPts val="0"/>
              </a:spcAft>
              <a:buNone/>
            </a:pPr>
            <a:r>
              <a:rPr lang="en-US" b="1" dirty="0" smtClean="0">
                <a:solidFill>
                  <a:schemeClr val="dk1"/>
                </a:solidFill>
              </a:rPr>
              <a:t>Audience</a:t>
            </a:r>
            <a:endParaRPr lang="en-GB" b="1" dirty="0" smtClean="0">
              <a:solidFill>
                <a:schemeClr val="dk1"/>
              </a:solidFill>
            </a:endParaRPr>
          </a:p>
          <a:p>
            <a:pPr marL="0" lvl="0" indent="0" algn="l" rtl="0">
              <a:lnSpc>
                <a:spcPct val="115000"/>
              </a:lnSpc>
              <a:spcBef>
                <a:spcPts val="0"/>
              </a:spcBef>
              <a:spcAft>
                <a:spcPts val="0"/>
              </a:spcAft>
              <a:buNone/>
            </a:pPr>
            <a:r>
              <a:rPr lang="en-GB" b="0" dirty="0" smtClean="0">
                <a:solidFill>
                  <a:schemeClr val="dk1"/>
                </a:solidFill>
              </a:rPr>
              <a:t>This module targets individuals and institutions engaged in supporting, planning and designing the transboundary conservation process, such as:</a:t>
            </a:r>
          </a:p>
          <a:p>
            <a:pPr marL="171450" lvl="0" indent="-171450" algn="l" rtl="0">
              <a:lnSpc>
                <a:spcPct val="115000"/>
              </a:lnSpc>
              <a:spcBef>
                <a:spcPts val="0"/>
              </a:spcBef>
              <a:spcAft>
                <a:spcPts val="0"/>
              </a:spcAft>
            </a:pPr>
            <a:r>
              <a:rPr lang="en-GB" b="0" dirty="0" smtClean="0">
                <a:solidFill>
                  <a:schemeClr val="dk1"/>
                </a:solidFill>
              </a:rPr>
              <a:t>Policymakers</a:t>
            </a:r>
          </a:p>
          <a:p>
            <a:pPr marL="171450" lvl="0" indent="-171450" algn="l" rtl="0">
              <a:lnSpc>
                <a:spcPct val="115000"/>
              </a:lnSpc>
              <a:spcBef>
                <a:spcPts val="0"/>
              </a:spcBef>
              <a:spcAft>
                <a:spcPts val="0"/>
              </a:spcAft>
            </a:pPr>
            <a:r>
              <a:rPr lang="hr-HR" b="0" dirty="0" smtClean="0">
                <a:solidFill>
                  <a:schemeClr val="dk1"/>
                </a:solidFill>
              </a:rPr>
              <a:t>Government </a:t>
            </a:r>
            <a:r>
              <a:rPr lang="en-GB" b="0" dirty="0" smtClean="0">
                <a:solidFill>
                  <a:schemeClr val="dk1"/>
                </a:solidFill>
              </a:rPr>
              <a:t>officials</a:t>
            </a:r>
          </a:p>
          <a:p>
            <a:pPr marL="171450" lvl="0" indent="-171450" algn="l" rtl="0">
              <a:lnSpc>
                <a:spcPct val="115000"/>
              </a:lnSpc>
              <a:spcBef>
                <a:spcPts val="0"/>
              </a:spcBef>
              <a:spcAft>
                <a:spcPts val="0"/>
              </a:spcAft>
            </a:pPr>
            <a:r>
              <a:rPr lang="hr-HR" b="0" dirty="0" smtClean="0">
                <a:solidFill>
                  <a:schemeClr val="dk1"/>
                </a:solidFill>
              </a:rPr>
              <a:t>Protected</a:t>
            </a:r>
            <a:r>
              <a:rPr lang="en-GB" b="0" dirty="0" smtClean="0">
                <a:solidFill>
                  <a:schemeClr val="dk1"/>
                </a:solidFill>
              </a:rPr>
              <a:t> area staff: a) executive, b) senior manager, c) middle manager / technical specialist, d) skilled worker (cp. IUCN (2016): Global Register for </a:t>
            </a:r>
            <a:r>
              <a:rPr lang="hr-HR" b="0" dirty="0" smtClean="0">
                <a:solidFill>
                  <a:schemeClr val="dk1"/>
                </a:solidFill>
              </a:rPr>
              <a:t>Comptencies </a:t>
            </a:r>
            <a:r>
              <a:rPr lang="en-GB" b="0" dirty="0" smtClean="0">
                <a:solidFill>
                  <a:schemeClr val="dk1"/>
                </a:solidFill>
              </a:rPr>
              <a:t>in Protected Area Practitioners)</a:t>
            </a:r>
          </a:p>
          <a:p>
            <a:pPr marL="171450" lvl="0" indent="-171450" algn="l" rtl="0">
              <a:lnSpc>
                <a:spcPct val="115000"/>
              </a:lnSpc>
              <a:spcBef>
                <a:spcPts val="0"/>
              </a:spcBef>
              <a:spcAft>
                <a:spcPts val="0"/>
              </a:spcAft>
            </a:pPr>
            <a:r>
              <a:rPr lang="hr-HR" b="0" dirty="0" smtClean="0">
                <a:solidFill>
                  <a:schemeClr val="dk1"/>
                </a:solidFill>
              </a:rPr>
              <a:t>B</a:t>
            </a:r>
            <a:r>
              <a:rPr lang="en-GB" b="0" dirty="0" smtClean="0">
                <a:solidFill>
                  <a:schemeClr val="dk1"/>
                </a:solidFill>
              </a:rPr>
              <a:t>order police</a:t>
            </a:r>
          </a:p>
          <a:p>
            <a:pPr marL="171450" lvl="0" indent="-171450" algn="l" rtl="0">
              <a:lnSpc>
                <a:spcPct val="115000"/>
              </a:lnSpc>
              <a:spcBef>
                <a:spcPts val="0"/>
              </a:spcBef>
              <a:spcAft>
                <a:spcPts val="0"/>
              </a:spcAft>
            </a:pPr>
            <a:r>
              <a:rPr lang="hr-HR" b="0" dirty="0" smtClean="0">
                <a:solidFill>
                  <a:schemeClr val="dk1"/>
                </a:solidFill>
              </a:rPr>
              <a:t>Civil </a:t>
            </a:r>
            <a:r>
              <a:rPr lang="en-GB" b="0" dirty="0" smtClean="0">
                <a:solidFill>
                  <a:schemeClr val="dk1"/>
                </a:solidFill>
              </a:rPr>
              <a:t>society organizations</a:t>
            </a:r>
          </a:p>
          <a:p>
            <a:pPr marL="171450" lvl="0" indent="-171450" algn="l" rtl="0">
              <a:lnSpc>
                <a:spcPct val="115000"/>
              </a:lnSpc>
              <a:spcBef>
                <a:spcPts val="0"/>
              </a:spcBef>
              <a:spcAft>
                <a:spcPts val="0"/>
              </a:spcAft>
            </a:pPr>
            <a:r>
              <a:rPr lang="hr-HR" b="0" dirty="0" smtClean="0">
                <a:solidFill>
                  <a:schemeClr val="dk1"/>
                </a:solidFill>
              </a:rPr>
              <a:t>Community </a:t>
            </a:r>
            <a:r>
              <a:rPr lang="en-GB" b="0" dirty="0" smtClean="0">
                <a:solidFill>
                  <a:schemeClr val="dk1"/>
                </a:solidFill>
              </a:rPr>
              <a:t>leaders</a:t>
            </a:r>
          </a:p>
          <a:p>
            <a:pPr marL="171450" lvl="0" indent="-171450" algn="l" rtl="0">
              <a:lnSpc>
                <a:spcPct val="115000"/>
              </a:lnSpc>
              <a:spcBef>
                <a:spcPts val="0"/>
              </a:spcBef>
              <a:spcAft>
                <a:spcPts val="0"/>
              </a:spcAft>
            </a:pPr>
            <a:r>
              <a:rPr lang="hr-HR" b="0" dirty="0" smtClean="0">
                <a:solidFill>
                  <a:schemeClr val="dk1"/>
                </a:solidFill>
              </a:rPr>
              <a:t>Scientists </a:t>
            </a:r>
            <a:r>
              <a:rPr lang="en-GB" b="0" dirty="0" smtClean="0">
                <a:solidFill>
                  <a:schemeClr val="dk1"/>
                </a:solidFill>
              </a:rPr>
              <a:t>and conservationists</a:t>
            </a:r>
          </a:p>
          <a:p>
            <a:pPr marL="171450" lvl="0" indent="-171450" algn="l" rtl="0">
              <a:lnSpc>
                <a:spcPct val="115000"/>
              </a:lnSpc>
              <a:spcBef>
                <a:spcPts val="0"/>
              </a:spcBef>
              <a:spcAft>
                <a:spcPts val="0"/>
              </a:spcAft>
            </a:pPr>
            <a:r>
              <a:rPr lang="hr-HR" b="0" dirty="0" smtClean="0">
                <a:solidFill>
                  <a:schemeClr val="dk1"/>
                </a:solidFill>
              </a:rPr>
              <a:t>Tourist</a:t>
            </a:r>
            <a:r>
              <a:rPr lang="en-US" b="0" dirty="0" smtClean="0">
                <a:solidFill>
                  <a:schemeClr val="dk1"/>
                </a:solidFill>
              </a:rPr>
              <a:t> marketing organizations</a:t>
            </a:r>
            <a:endParaRPr lang="en-GB" b="0" dirty="0" smtClean="0">
              <a:solidFill>
                <a:schemeClr val="dk1"/>
              </a:solidFill>
            </a:endParaRPr>
          </a:p>
          <a:p>
            <a:pPr marL="0" lvl="0" indent="0" algn="l" rtl="0">
              <a:lnSpc>
                <a:spcPct val="115000"/>
              </a:lnSpc>
              <a:spcBef>
                <a:spcPts val="0"/>
              </a:spcBef>
              <a:spcAft>
                <a:spcPts val="0"/>
              </a:spcAft>
              <a:buNone/>
            </a:pPr>
            <a:endParaRPr lang="en-GB" b="0" dirty="0" smtClean="0">
              <a:solidFill>
                <a:schemeClr val="dk1"/>
              </a:solidFill>
            </a:endParaRPr>
          </a:p>
          <a:p>
            <a:pPr marL="0" lvl="0" indent="0" algn="l" rtl="0">
              <a:lnSpc>
                <a:spcPct val="115000"/>
              </a:lnSpc>
              <a:spcBef>
                <a:spcPts val="0"/>
              </a:spcBef>
              <a:spcAft>
                <a:spcPts val="0"/>
              </a:spcAft>
              <a:buNone/>
            </a:pPr>
            <a:r>
              <a:rPr lang="en-GB" b="0" dirty="0" smtClean="0">
                <a:solidFill>
                  <a:schemeClr val="dk1"/>
                </a:solidFill>
              </a:rPr>
              <a:t>The training will cover the training needs of these audiences which are specific to the transboundary context. Trainers can </a:t>
            </a:r>
            <a:r>
              <a:rPr lang="hr-HR" b="0" dirty="0" smtClean="0">
                <a:solidFill>
                  <a:schemeClr val="dk1"/>
                </a:solidFill>
              </a:rPr>
              <a:t>choose</a:t>
            </a:r>
            <a:r>
              <a:rPr lang="hr-HR" b="0" baseline="0" dirty="0" smtClean="0">
                <a:solidFill>
                  <a:schemeClr val="dk1"/>
                </a:solidFill>
              </a:rPr>
              <a:t> </a:t>
            </a:r>
            <a:r>
              <a:rPr lang="en-GB" b="0" dirty="0" smtClean="0">
                <a:solidFill>
                  <a:schemeClr val="dk1"/>
                </a:solidFill>
              </a:rPr>
              <a:t>from the training module those parts which fit their specific audience.</a:t>
            </a:r>
            <a:r>
              <a:rPr lang="hr-HR" b="0" dirty="0" smtClean="0">
                <a:solidFill>
                  <a:schemeClr val="dk1"/>
                </a:solidFill>
              </a:rPr>
              <a:t> </a:t>
            </a:r>
            <a:r>
              <a:rPr lang="en-GB" sz="1100" b="0" i="0" u="none" strike="noStrike" cap="none" dirty="0" smtClean="0">
                <a:solidFill>
                  <a:srgbClr val="000000"/>
                </a:solidFill>
                <a:effectLst/>
                <a:latin typeface="Arial"/>
                <a:ea typeface="Arial"/>
                <a:cs typeface="Arial"/>
                <a:sym typeface="Arial"/>
              </a:rPr>
              <a:t>When addressing different target groups, their </a:t>
            </a:r>
            <a:r>
              <a:rPr lang="hr-HR" sz="1100" b="0" i="0" u="none" strike="noStrike" cap="none" dirty="0" smtClean="0">
                <a:solidFill>
                  <a:srgbClr val="000000"/>
                </a:solidFill>
                <a:effectLst/>
                <a:latin typeface="Arial"/>
                <a:ea typeface="Arial"/>
                <a:cs typeface="Arial"/>
                <a:sym typeface="Arial"/>
              </a:rPr>
              <a:t>varied</a:t>
            </a:r>
            <a:r>
              <a:rPr lang="en-GB" sz="1100" b="0" i="0" u="none" strike="noStrike" cap="none" dirty="0" smtClean="0">
                <a:solidFill>
                  <a:srgbClr val="000000"/>
                </a:solidFill>
                <a:effectLst/>
                <a:latin typeface="Arial"/>
                <a:ea typeface="Arial"/>
                <a:cs typeface="Arial"/>
                <a:sym typeface="Arial"/>
              </a:rPr>
              <a:t> level of prior knowledge and skills needs to be taken into account. The original training module </a:t>
            </a:r>
            <a:r>
              <a:rPr lang="hr-HR" sz="1100" b="0" i="0" u="none" strike="noStrike" cap="none" dirty="0" smtClean="0">
                <a:solidFill>
                  <a:srgbClr val="000000"/>
                </a:solidFill>
                <a:effectLst/>
                <a:latin typeface="Arial"/>
                <a:ea typeface="Arial"/>
                <a:cs typeface="Arial"/>
                <a:sym typeface="Arial"/>
              </a:rPr>
              <a:t>has</a:t>
            </a:r>
            <a:r>
              <a:rPr lang="en-GB" sz="1100" b="0" i="0" u="none" strike="noStrike" cap="none" dirty="0" smtClean="0">
                <a:solidFill>
                  <a:srgbClr val="000000"/>
                </a:solidFill>
                <a:effectLst/>
                <a:latin typeface="Arial"/>
                <a:ea typeface="Arial"/>
                <a:cs typeface="Arial"/>
                <a:sym typeface="Arial"/>
              </a:rPr>
              <a:t> to be tailored for the specific needs of each target audience. The audience </a:t>
            </a:r>
            <a:r>
              <a:rPr lang="hr-HR" sz="1100" b="0" i="0" u="none" strike="noStrike" cap="none" dirty="0" smtClean="0">
                <a:solidFill>
                  <a:srgbClr val="000000"/>
                </a:solidFill>
                <a:effectLst/>
                <a:latin typeface="Arial"/>
                <a:ea typeface="Arial"/>
                <a:cs typeface="Arial"/>
                <a:sym typeface="Arial"/>
              </a:rPr>
              <a:t>should </a:t>
            </a:r>
            <a:r>
              <a:rPr lang="en-GB" sz="1100" b="0" i="0" u="none" strike="noStrike" cap="none" dirty="0" smtClean="0">
                <a:solidFill>
                  <a:srgbClr val="000000"/>
                </a:solidFill>
                <a:effectLst/>
                <a:latin typeface="Arial"/>
                <a:ea typeface="Arial"/>
                <a:cs typeface="Arial"/>
                <a:sym typeface="Arial"/>
              </a:rPr>
              <a:t>be fluent in English and needs knowledge of basic nature conservation concepts and approaches.</a:t>
            </a:r>
            <a:endParaRPr lang="en-GB" b="0" i="0" dirty="0" smtClean="0">
              <a:solidFill>
                <a:schemeClr val="dk1"/>
              </a:solidFill>
            </a:endParaRPr>
          </a:p>
          <a:p>
            <a:pPr marL="0" lvl="0" indent="0" algn="l" rtl="0">
              <a:lnSpc>
                <a:spcPct val="115000"/>
              </a:lnSpc>
              <a:spcBef>
                <a:spcPts val="0"/>
              </a:spcBef>
              <a:spcAft>
                <a:spcPts val="0"/>
              </a:spcAft>
              <a:buNone/>
            </a:pPr>
            <a:endParaRPr b="1" dirty="0" smtClean="0">
              <a:solidFill>
                <a:schemeClr val="dk1"/>
              </a:solidFill>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47351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lvl="0" indent="0" algn="l" rtl="0">
              <a:lnSpc>
                <a:spcPct val="115000"/>
              </a:lnSpc>
              <a:spcBef>
                <a:spcPts val="0"/>
              </a:spcBef>
              <a:spcAft>
                <a:spcPts val="0"/>
              </a:spcAft>
              <a:buNone/>
            </a:pPr>
            <a:endParaRPr lang="en-US" b="0" dirty="0" smtClean="0">
              <a:solidFill>
                <a:schemeClr val="dk1"/>
              </a:solidFill>
              <a:latin typeface="Arial" panose="020B0604020202020204" pitchFamily="34" charset="0"/>
              <a:cs typeface="Arial" panose="020B0604020202020204" pitchFamily="34" charset="0"/>
              <a:sym typeface="Times New Roman"/>
            </a:endParaRPr>
          </a:p>
          <a:p>
            <a:pPr marL="0" lvl="0" indent="0" algn="l" rtl="0">
              <a:lnSpc>
                <a:spcPct val="115000"/>
              </a:lnSpc>
              <a:spcBef>
                <a:spcPts val="0"/>
              </a:spcBef>
              <a:spcAft>
                <a:spcPts val="0"/>
              </a:spcAft>
              <a:buNone/>
            </a:pPr>
            <a:r>
              <a:rPr lang="en-GB" b="1" dirty="0" smtClean="0">
                <a:solidFill>
                  <a:schemeClr val="dk1"/>
                </a:solidFill>
              </a:rPr>
              <a:t>Didactical </a:t>
            </a:r>
            <a:r>
              <a:rPr lang="hr-HR" b="1" dirty="0" smtClean="0">
                <a:solidFill>
                  <a:schemeClr val="dk1"/>
                </a:solidFill>
              </a:rPr>
              <a:t>approach</a:t>
            </a:r>
            <a:endParaRPr lang="en-GB" b="1" dirty="0" smtClean="0">
              <a:solidFill>
                <a:schemeClr val="dk1"/>
              </a:solidFill>
            </a:endParaRPr>
          </a:p>
          <a:p>
            <a:pPr marL="0" lvl="0" indent="0" algn="l" rtl="0">
              <a:lnSpc>
                <a:spcPct val="115000"/>
              </a:lnSpc>
              <a:spcBef>
                <a:spcPts val="0"/>
              </a:spcBef>
              <a:spcAft>
                <a:spcPts val="0"/>
              </a:spcAft>
              <a:buNone/>
            </a:pPr>
            <a:r>
              <a:rPr lang="en-GB" b="0" dirty="0" smtClean="0">
                <a:solidFill>
                  <a:schemeClr val="dk1"/>
                </a:solidFill>
              </a:rPr>
              <a:t>The training course will build capacity through three interconnected teaching mechanisms:</a:t>
            </a:r>
          </a:p>
          <a:p>
            <a:pPr marL="171450" lvl="0" indent="-171450" algn="l" rtl="0">
              <a:lnSpc>
                <a:spcPct val="115000"/>
              </a:lnSpc>
              <a:spcBef>
                <a:spcPts val="0"/>
              </a:spcBef>
              <a:spcAft>
                <a:spcPts val="0"/>
              </a:spcAft>
            </a:pPr>
            <a:r>
              <a:rPr lang="en-GB" b="0" dirty="0" smtClean="0">
                <a:solidFill>
                  <a:schemeClr val="dk1"/>
                </a:solidFill>
              </a:rPr>
              <a:t>Knowledge transfer: presentations and seminar-style discussion</a:t>
            </a:r>
          </a:p>
          <a:p>
            <a:pPr marL="171450" lvl="0" indent="-171450" algn="l" rtl="0">
              <a:lnSpc>
                <a:spcPct val="115000"/>
              </a:lnSpc>
              <a:spcBef>
                <a:spcPts val="0"/>
              </a:spcBef>
              <a:spcAft>
                <a:spcPts val="0"/>
              </a:spcAft>
            </a:pPr>
            <a:r>
              <a:rPr lang="en-GB" b="0" dirty="0" smtClean="0">
                <a:solidFill>
                  <a:schemeClr val="dk1"/>
                </a:solidFill>
              </a:rPr>
              <a:t>Skills development: exercises based around one or more fictional case study</a:t>
            </a:r>
          </a:p>
          <a:p>
            <a:pPr marL="171450" lvl="0" indent="-171450" algn="l" rtl="0">
              <a:lnSpc>
                <a:spcPct val="115000"/>
              </a:lnSpc>
              <a:spcBef>
                <a:spcPts val="0"/>
              </a:spcBef>
              <a:spcAft>
                <a:spcPts val="0"/>
              </a:spcAft>
            </a:pPr>
            <a:r>
              <a:rPr lang="en-GB" b="0" dirty="0" smtClean="0">
                <a:solidFill>
                  <a:schemeClr val="dk1"/>
                </a:solidFill>
              </a:rPr>
              <a:t>Experience sharing: formal and informal sharing of perspectives and experiences.</a:t>
            </a:r>
          </a:p>
        </p:txBody>
      </p:sp>
    </p:spTree>
    <p:extLst>
      <p:ext uri="{BB962C8B-B14F-4D97-AF65-F5344CB8AC3E}">
        <p14:creationId xmlns:p14="http://schemas.microsoft.com/office/powerpoint/2010/main" val="311146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b5a9a9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b5a9a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hr-HR" i="1" dirty="0" smtClean="0">
                <a:latin typeface="Arial" panose="020B0604020202020204" pitchFamily="34" charset="0"/>
                <a:ea typeface="Times New Roman"/>
                <a:cs typeface="Arial" panose="020B0604020202020204" pitchFamily="34" charset="0"/>
                <a:sym typeface="Times New Roman"/>
              </a:rPr>
              <a:t>Altai-Sayan</a:t>
            </a:r>
            <a:r>
              <a:rPr lang="hr-HR" i="1" baseline="0" dirty="0" smtClean="0">
                <a:latin typeface="Arial" panose="020B0604020202020204" pitchFamily="34" charset="0"/>
                <a:ea typeface="Times New Roman"/>
                <a:cs typeface="Arial" panose="020B0604020202020204" pitchFamily="34" charset="0"/>
                <a:sym typeface="Times New Roman"/>
              </a:rPr>
              <a:t> </a:t>
            </a:r>
            <a:r>
              <a:rPr lang="hr-HR" i="1" dirty="0" smtClean="0">
                <a:latin typeface="Arial" panose="020B0604020202020204" pitchFamily="34" charset="0"/>
                <a:ea typeface="Times New Roman"/>
                <a:cs typeface="Arial" panose="020B0604020202020204" pitchFamily="34" charset="0"/>
                <a:sym typeface="Times New Roman"/>
              </a:rPr>
              <a:t>©IUCN / Boris Erg</a:t>
            </a:r>
          </a:p>
          <a:p>
            <a:pPr marL="0" lvl="0" indent="0" algn="l" rtl="0">
              <a:lnSpc>
                <a:spcPct val="115000"/>
              </a:lnSpc>
              <a:spcBef>
                <a:spcPts val="0"/>
              </a:spcBef>
              <a:spcAft>
                <a:spcPts val="0"/>
              </a:spcAft>
              <a:buNone/>
            </a:pPr>
            <a:endParaRPr lang="en-US" b="0" dirty="0" smtClean="0">
              <a:solidFill>
                <a:schemeClr val="dk1"/>
              </a:solidFill>
              <a:latin typeface="Arial" panose="020B0604020202020204" pitchFamily="34" charset="0"/>
              <a:cs typeface="Arial" panose="020B0604020202020204" pitchFamily="34" charset="0"/>
              <a:sym typeface="Times New Roman"/>
            </a:endParaRPr>
          </a:p>
          <a:p>
            <a:pPr marL="0" lvl="0" indent="0" algn="l" rtl="0">
              <a:lnSpc>
                <a:spcPct val="115000"/>
              </a:lnSpc>
              <a:spcBef>
                <a:spcPts val="0"/>
              </a:spcBef>
              <a:spcAft>
                <a:spcPts val="0"/>
              </a:spcAft>
              <a:buNone/>
            </a:pPr>
            <a:r>
              <a:rPr lang="en-US" b="1" dirty="0" smtClean="0">
                <a:solidFill>
                  <a:schemeClr val="dk1"/>
                </a:solidFill>
              </a:rPr>
              <a:t>Lessons</a:t>
            </a:r>
          </a:p>
          <a:p>
            <a:pPr marL="0" lvl="0" indent="0" algn="l" rtl="0">
              <a:lnSpc>
                <a:spcPct val="115000"/>
              </a:lnSpc>
              <a:spcBef>
                <a:spcPts val="0"/>
              </a:spcBef>
              <a:spcAft>
                <a:spcPts val="0"/>
              </a:spcAft>
              <a:buNone/>
            </a:pPr>
            <a:r>
              <a:rPr lang="en-US" b="0" dirty="0" smtClean="0">
                <a:solidFill>
                  <a:schemeClr val="dk1"/>
                </a:solidFill>
              </a:rPr>
              <a:t>Provide</a:t>
            </a:r>
            <a:r>
              <a:rPr lang="en-US" b="0" baseline="0" dirty="0" smtClean="0">
                <a:solidFill>
                  <a:schemeClr val="dk1"/>
                </a:solidFill>
              </a:rPr>
              <a:t> an overview of the lessons covered in this module.</a:t>
            </a:r>
          </a:p>
          <a:p>
            <a:pPr marL="171450" lvl="0" indent="-171450" algn="l" rtl="0">
              <a:lnSpc>
                <a:spcPct val="115000"/>
              </a:lnSpc>
              <a:spcBef>
                <a:spcPts val="0"/>
              </a:spcBef>
              <a:spcAft>
                <a:spcPts val="0"/>
              </a:spcAft>
            </a:pPr>
            <a:r>
              <a:rPr lang="en-GB" b="0" baseline="0" dirty="0" smtClean="0">
                <a:solidFill>
                  <a:schemeClr val="dk1"/>
                </a:solidFill>
              </a:rPr>
              <a:t>Introduction and background to Transboundary Conservation Areas </a:t>
            </a:r>
          </a:p>
          <a:p>
            <a:pPr marL="171450" lvl="0" indent="-171450" algn="l" rtl="0">
              <a:lnSpc>
                <a:spcPct val="115000"/>
              </a:lnSpc>
              <a:spcBef>
                <a:spcPts val="0"/>
              </a:spcBef>
              <a:spcAft>
                <a:spcPts val="0"/>
              </a:spcAft>
            </a:pPr>
            <a:r>
              <a:rPr lang="en-GB" b="0" baseline="0" dirty="0" smtClean="0">
                <a:solidFill>
                  <a:schemeClr val="dk1"/>
                </a:solidFill>
              </a:rPr>
              <a:t>Typology of Transboundary Conservation Areas </a:t>
            </a:r>
          </a:p>
          <a:p>
            <a:pPr marL="171450" lvl="0" indent="-171450" algn="l" rtl="0">
              <a:lnSpc>
                <a:spcPct val="115000"/>
              </a:lnSpc>
              <a:spcBef>
                <a:spcPts val="0"/>
              </a:spcBef>
              <a:spcAft>
                <a:spcPts val="0"/>
              </a:spcAft>
            </a:pPr>
            <a:r>
              <a:rPr lang="en-GB" b="0" baseline="0" dirty="0" smtClean="0">
                <a:solidFill>
                  <a:schemeClr val="dk1"/>
                </a:solidFill>
              </a:rPr>
              <a:t>Initiating transboundary conservation: Diagnose the situation</a:t>
            </a:r>
          </a:p>
          <a:p>
            <a:pPr marL="171450" lvl="0" indent="-171450" algn="l" rtl="0">
              <a:lnSpc>
                <a:spcPct val="115000"/>
              </a:lnSpc>
              <a:spcBef>
                <a:spcPts val="0"/>
              </a:spcBef>
              <a:spcAft>
                <a:spcPts val="0"/>
              </a:spcAft>
            </a:pPr>
            <a:r>
              <a:rPr lang="en-GB" b="0" baseline="0" dirty="0" smtClean="0">
                <a:solidFill>
                  <a:schemeClr val="dk1"/>
                </a:solidFill>
              </a:rPr>
              <a:t>Transboundary conservation governance </a:t>
            </a:r>
          </a:p>
          <a:p>
            <a:pPr marL="171450" lvl="0" indent="-171450" algn="l" rtl="0">
              <a:lnSpc>
                <a:spcPct val="115000"/>
              </a:lnSpc>
              <a:spcBef>
                <a:spcPts val="0"/>
              </a:spcBef>
              <a:spcAft>
                <a:spcPts val="0"/>
              </a:spcAft>
            </a:pPr>
            <a:r>
              <a:rPr lang="en-GB" b="0" baseline="0" dirty="0" smtClean="0">
                <a:solidFill>
                  <a:schemeClr val="dk1"/>
                </a:solidFill>
              </a:rPr>
              <a:t>Initiating transboundary conservation: Design the process I - Engage the right people and define the geographic extent</a:t>
            </a:r>
          </a:p>
          <a:p>
            <a:pPr marL="171450" lvl="0" indent="-171450" algn="l" rtl="0">
              <a:lnSpc>
                <a:spcPct val="115000"/>
              </a:lnSpc>
              <a:spcBef>
                <a:spcPts val="0"/>
              </a:spcBef>
              <a:spcAft>
                <a:spcPts val="0"/>
              </a:spcAft>
            </a:pPr>
            <a:r>
              <a:rPr lang="en-GB" b="0" baseline="0" dirty="0" smtClean="0">
                <a:solidFill>
                  <a:schemeClr val="dk1"/>
                </a:solidFill>
              </a:rPr>
              <a:t>Cooperative management in </a:t>
            </a:r>
            <a:r>
              <a:rPr lang="hr-HR" b="0" baseline="0" dirty="0" smtClean="0">
                <a:solidFill>
                  <a:schemeClr val="dk1"/>
                </a:solidFill>
              </a:rPr>
              <a:t>transboundary conservation</a:t>
            </a:r>
            <a:endParaRPr lang="en-GB" b="0" baseline="0" dirty="0" smtClean="0">
              <a:solidFill>
                <a:schemeClr val="dk1"/>
              </a:solidFill>
            </a:endParaRPr>
          </a:p>
          <a:p>
            <a:pPr marL="171450" lvl="0" indent="-171450" algn="l" rtl="0">
              <a:lnSpc>
                <a:spcPct val="115000"/>
              </a:lnSpc>
              <a:spcBef>
                <a:spcPts val="0"/>
              </a:spcBef>
              <a:spcAft>
                <a:spcPts val="0"/>
              </a:spcAft>
            </a:pPr>
            <a:r>
              <a:rPr lang="en-GB" b="0" baseline="0" dirty="0" smtClean="0">
                <a:solidFill>
                  <a:schemeClr val="dk1"/>
                </a:solidFill>
              </a:rPr>
              <a:t>Initiating transboundary conservation: Design the process II: Negotiate a joint vision and develop management objectives </a:t>
            </a:r>
          </a:p>
          <a:p>
            <a:pPr marL="171450" lvl="0" indent="-171450" algn="l" rtl="0">
              <a:lnSpc>
                <a:spcPct val="115000"/>
              </a:lnSpc>
              <a:spcBef>
                <a:spcPts val="0"/>
              </a:spcBef>
              <a:spcAft>
                <a:spcPts val="0"/>
              </a:spcAft>
            </a:pPr>
            <a:r>
              <a:rPr lang="en-GB" b="0" baseline="0" dirty="0" smtClean="0">
                <a:solidFill>
                  <a:schemeClr val="dk1"/>
                </a:solidFill>
              </a:rPr>
              <a:t>Final thoughts </a:t>
            </a:r>
          </a:p>
          <a:p>
            <a:pPr marL="0" lvl="0" indent="0" algn="l" rtl="0">
              <a:lnSpc>
                <a:spcPct val="115000"/>
              </a:lnSpc>
              <a:spcBef>
                <a:spcPts val="0"/>
              </a:spcBef>
              <a:spcAft>
                <a:spcPts val="0"/>
              </a:spcAft>
              <a:buNone/>
            </a:pPr>
            <a:endParaRPr lang="en-US" b="0" baseline="0" dirty="0" smtClean="0">
              <a:solidFill>
                <a:schemeClr val="dk1"/>
              </a:solidFill>
            </a:endParaRPr>
          </a:p>
        </p:txBody>
      </p:sp>
    </p:spTree>
    <p:extLst>
      <p:ext uri="{BB962C8B-B14F-4D97-AF65-F5344CB8AC3E}">
        <p14:creationId xmlns:p14="http://schemas.microsoft.com/office/powerpoint/2010/main" val="694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5996" y="1005840"/>
            <a:ext cx="4572000" cy="2011680"/>
          </a:xfrm>
        </p:spPr>
        <p:txBody>
          <a:bodyPr anchor="ctr">
            <a:normAutofit/>
          </a:bodyPr>
          <a:lstStyle>
            <a:lvl1pPr algn="ctr">
              <a:defRPr sz="4000"/>
            </a:lvl1pPr>
          </a:lstStyle>
          <a:p>
            <a:r>
              <a:rPr lang="en-US" dirty="0" smtClean="0"/>
              <a:t>Transboundary Conservation Areas</a:t>
            </a:r>
          </a:p>
        </p:txBody>
      </p:sp>
      <p:sp>
        <p:nvSpPr>
          <p:cNvPr id="3" name="Subtitle 2"/>
          <p:cNvSpPr>
            <a:spLocks noGrp="1"/>
          </p:cNvSpPr>
          <p:nvPr>
            <p:ph type="subTitle" idx="1"/>
          </p:nvPr>
        </p:nvSpPr>
        <p:spPr>
          <a:xfrm>
            <a:off x="1883664" y="3474720"/>
            <a:ext cx="5300663" cy="1241425"/>
          </a:xfrm>
          <a:prstGeom prst="rect">
            <a:avLst/>
          </a:prstGeom>
          <a:solidFill>
            <a:schemeClr val="bg1">
              <a:alpha val="55000"/>
            </a:schemeClr>
          </a:solidFill>
        </p:spPr>
        <p:txBody>
          <a:bodyPr anchor="ct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10"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cxnSp>
        <p:nvCxnSpPr>
          <p:cNvPr id="6" name="Google Shape;110;p25"/>
          <p:cNvCxnSpPr/>
          <p:nvPr userDrawn="1"/>
        </p:nvCxnSpPr>
        <p:spPr>
          <a:xfrm>
            <a:off x="2099996" y="3246571"/>
            <a:ext cx="4944000" cy="15900"/>
          </a:xfrm>
          <a:prstGeom prst="straightConnector1">
            <a:avLst/>
          </a:prstGeom>
          <a:noFill/>
          <a:ln w="38100" cap="flat" cmpd="sng">
            <a:solidFill>
              <a:schemeClr val="accent1">
                <a:lumMod val="20000"/>
                <a:lumOff val="80000"/>
              </a:schemeClr>
            </a:solidFill>
            <a:prstDash val="solid"/>
            <a:round/>
            <a:headEnd type="none" w="med" len="med"/>
            <a:tailEnd type="none" w="med" len="med"/>
          </a:ln>
        </p:spPr>
      </p:cxnSp>
    </p:spTree>
    <p:extLst>
      <p:ext uri="{BB962C8B-B14F-4D97-AF65-F5344CB8AC3E}">
        <p14:creationId xmlns:p14="http://schemas.microsoft.com/office/powerpoint/2010/main" val="3612991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picture 1">
    <p:bg>
      <p:bgRef idx="1001">
        <a:schemeClr val="bg1"/>
      </p:bgRef>
    </p:bg>
    <p:spTree>
      <p:nvGrpSpPr>
        <p:cNvPr id="1" name=""/>
        <p:cNvGrpSpPr/>
        <p:nvPr/>
      </p:nvGrpSpPr>
      <p:grpSpPr>
        <a:xfrm>
          <a:off x="0" y="0"/>
          <a:ext cx="0" cy="0"/>
          <a:chOff x="0" y="0"/>
          <a:chExt cx="0" cy="0"/>
        </a:xfrm>
      </p:grpSpPr>
      <p:pic>
        <p:nvPicPr>
          <p:cNvPr id="10"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7" name="Title 1"/>
          <p:cNvSpPr>
            <a:spLocks noGrp="1"/>
          </p:cNvSpPr>
          <p:nvPr>
            <p:ph type="title"/>
          </p:nvPr>
        </p:nvSpPr>
        <p:spPr>
          <a:xfrm>
            <a:off x="1097281" y="171797"/>
            <a:ext cx="8046720" cy="584775"/>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2684658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icture 2">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p:nvPr>
        </p:nvSpPr>
        <p:spPr>
          <a:xfrm>
            <a:off x="1097281" y="171797"/>
            <a:ext cx="8046720" cy="584775"/>
          </a:xfrm>
        </p:spPr>
        <p:txBody>
          <a:bodyPr>
            <a:spAutoFit/>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317241" y="1092200"/>
            <a:ext cx="8602922" cy="3768725"/>
          </a:xfrm>
          <a:prstGeom prst="rect">
            <a:avLst/>
          </a:prstGeom>
          <a:solidFill>
            <a:srgbClr val="FFFFFF">
              <a:alpha val="55000"/>
            </a:srgbClr>
          </a:solidFill>
        </p:spPr>
        <p:txBody>
          <a:bodyPr tIns="182880">
            <a:normAutofit/>
          </a:bodyPr>
          <a:lstStyle>
            <a:lvl1pPr marL="0" indent="0">
              <a:buNone/>
              <a:defRPr sz="2400"/>
            </a:lvl1pPr>
            <a:lvl2pPr marL="228600">
              <a:defRPr sz="1800"/>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2916526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1" y="233352"/>
            <a:ext cx="8046720" cy="461665"/>
          </a:xfrm>
        </p:spPr>
        <p:txBody>
          <a:bodyPr>
            <a:spAutoFit/>
          </a:bodyPr>
          <a:lstStyle>
            <a:lvl1pPr>
              <a:defRPr sz="2400"/>
            </a:lvl1pPr>
          </a:lstStyle>
          <a:p>
            <a:r>
              <a:rPr lang="en-US" dirty="0" smtClean="0"/>
              <a:t>Click to edit Master title style</a:t>
            </a:r>
            <a:endParaRPr lang="en-GB" dirty="0"/>
          </a:p>
        </p:txBody>
      </p:sp>
    </p:spTree>
    <p:extLst>
      <p:ext uri="{BB962C8B-B14F-4D97-AF65-F5344CB8AC3E}">
        <p14:creationId xmlns:p14="http://schemas.microsoft.com/office/powerpoint/2010/main" val="1927798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content and picture">
    <p:spTree>
      <p:nvGrpSpPr>
        <p:cNvPr id="1" name=""/>
        <p:cNvGrpSpPr/>
        <p:nvPr/>
      </p:nvGrpSpPr>
      <p:grpSpPr>
        <a:xfrm>
          <a:off x="0" y="0"/>
          <a:ext cx="0" cy="0"/>
          <a:chOff x="0" y="0"/>
          <a:chExt cx="0" cy="0"/>
        </a:xfrm>
      </p:grpSpPr>
      <p:sp>
        <p:nvSpPr>
          <p:cNvPr id="7" name="Title 1"/>
          <p:cNvSpPr>
            <a:spLocks noGrp="1"/>
          </p:cNvSpPr>
          <p:nvPr>
            <p:ph type="title"/>
          </p:nvPr>
        </p:nvSpPr>
        <p:spPr>
          <a:xfrm>
            <a:off x="1097281" y="233352"/>
            <a:ext cx="8046720" cy="461665"/>
          </a:xfrm>
        </p:spPr>
        <p:txBody>
          <a:bodyPr>
            <a:spAutoFit/>
          </a:bodyPr>
          <a:lstStyle>
            <a:lvl1pPr>
              <a:defRPr sz="2400"/>
            </a:lvl1pPr>
          </a:lstStyle>
          <a:p>
            <a:r>
              <a:rPr lang="en-US" dirty="0" smtClean="0"/>
              <a:t>Click to edit Master title style</a:t>
            </a:r>
            <a:endParaRPr lang="en-GB" dirty="0"/>
          </a:p>
        </p:txBody>
      </p:sp>
      <p:sp>
        <p:nvSpPr>
          <p:cNvPr id="9" name="Text Placeholder 8"/>
          <p:cNvSpPr>
            <a:spLocks noGrp="1"/>
          </p:cNvSpPr>
          <p:nvPr>
            <p:ph type="body" sz="quarter" idx="10"/>
          </p:nvPr>
        </p:nvSpPr>
        <p:spPr>
          <a:xfrm>
            <a:off x="274320" y="1097280"/>
            <a:ext cx="4114800" cy="3657600"/>
          </a:xfrm>
          <a:prstGeom prst="rect">
            <a:avLst/>
          </a:prstGeom>
          <a:solidFill>
            <a:srgbClr val="FFFFFF">
              <a:alpha val="54902"/>
            </a:srgbClr>
          </a:solidFill>
        </p:spPr>
        <p:txBody>
          <a:bodyPr tIns="182880">
            <a:normAutofit/>
          </a:bodyPr>
          <a:lstStyle>
            <a:lvl1pPr>
              <a:defRPr sz="1800"/>
            </a:lvl1pPr>
            <a:lvl2pPr>
              <a:defRPr sz="1600"/>
            </a:lvl2pPr>
            <a:lvl3pPr>
              <a:spcAft>
                <a:spcPts val="0"/>
              </a:spcAft>
              <a:defRPr sz="1400"/>
            </a:lvl3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7890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177784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71797"/>
            <a:ext cx="8086725" cy="584775"/>
          </a:xfrm>
          <a:prstGeom prst="rect">
            <a:avLst/>
          </a:prstGeom>
          <a:solidFill>
            <a:srgbClr val="FFFFFF">
              <a:alpha val="55000"/>
            </a:srgbClr>
          </a:solidFill>
          <a:ln>
            <a:noFill/>
          </a:ln>
        </p:spPr>
        <p:txBody>
          <a:bodyPr vert="horz" lIns="91440" tIns="45720" rIns="91440" bIns="45720" rtlCol="0" anchor="ctr">
            <a:spAutoFit/>
          </a:bodyPr>
          <a:lstStyle/>
          <a:p>
            <a:r>
              <a:rPr lang="en-US" dirty="0" smtClean="0"/>
              <a:t>Click to edit Master title style</a:t>
            </a:r>
            <a:endParaRPr lang="en-GB" dirty="0"/>
          </a:p>
        </p:txBody>
      </p:sp>
      <p:pic>
        <p:nvPicPr>
          <p:cNvPr id="7" name="Google Shape;128;p27"/>
          <p:cNvPicPr preferRelativeResize="0"/>
          <p:nvPr userDrawn="1"/>
        </p:nvPicPr>
        <p:blipFill>
          <a:blip r:embed="rId8">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1800575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3254"/>
          </a:xfrm>
          <a:prstGeom prst="rect">
            <a:avLst/>
          </a:prstGeom>
        </p:spPr>
      </p:pic>
      <p:pic>
        <p:nvPicPr>
          <p:cNvPr id="109" name="Google Shape;109;p25"/>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
        <p:nvSpPr>
          <p:cNvPr id="4" name="Title 3"/>
          <p:cNvSpPr>
            <a:spLocks noGrp="1"/>
          </p:cNvSpPr>
          <p:nvPr>
            <p:ph type="ctrTitle"/>
          </p:nvPr>
        </p:nvSpPr>
        <p:spPr/>
        <p:txBody>
          <a:bodyPr/>
          <a:lstStyle/>
          <a:p>
            <a:r>
              <a:rPr lang="en-US" dirty="0" smtClean="0"/>
              <a:t>Transboundary Conservation Areas</a:t>
            </a:r>
            <a:endParaRPr lang="en-GB" dirty="0"/>
          </a:p>
        </p:txBody>
      </p:sp>
      <p:sp>
        <p:nvSpPr>
          <p:cNvPr id="5" name="Subtitle 4"/>
          <p:cNvSpPr>
            <a:spLocks noGrp="1"/>
          </p:cNvSpPr>
          <p:nvPr>
            <p:ph type="subTitle" idx="1"/>
          </p:nvPr>
        </p:nvSpPr>
        <p:spPr/>
        <p:txBody>
          <a:bodyPr/>
          <a:lstStyle/>
          <a:p>
            <a:r>
              <a:rPr lang="en-GB" dirty="0" smtClean="0"/>
              <a:t>Introduction: Overview and Objectives of the Training Module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3254"/>
          </a:xfrm>
          <a:prstGeom prst="rect">
            <a:avLst/>
          </a:prstGeom>
        </p:spPr>
      </p:pic>
      <p:sp>
        <p:nvSpPr>
          <p:cNvPr id="11" name="Google Shape;120;p26"/>
          <p:cNvSpPr txBox="1"/>
          <p:nvPr/>
        </p:nvSpPr>
        <p:spPr>
          <a:xfrm>
            <a:off x="1698337" y="803086"/>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Introduction and background to Transboundary Conservation Areas</a:t>
            </a:r>
            <a:endParaRPr sz="1800" dirty="0">
              <a:latin typeface="Arial" panose="020B0604020202020204" pitchFamily="34" charset="0"/>
              <a:ea typeface="Times New Roman"/>
              <a:cs typeface="Arial" panose="020B0604020202020204" pitchFamily="34" charset="0"/>
              <a:sym typeface="Times New Roman"/>
            </a:endParaRPr>
          </a:p>
        </p:txBody>
      </p:sp>
      <p:sp>
        <p:nvSpPr>
          <p:cNvPr id="4" name="Rectangle 3"/>
          <p:cNvSpPr/>
          <p:nvPr/>
        </p:nvSpPr>
        <p:spPr>
          <a:xfrm>
            <a:off x="285462" y="803085"/>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1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10" name="Google Shape;120;p26"/>
          <p:cNvSpPr txBox="1"/>
          <p:nvPr/>
        </p:nvSpPr>
        <p:spPr>
          <a:xfrm>
            <a:off x="1698337" y="1330779"/>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Typology of Transboundary Conservation Areas</a:t>
            </a:r>
            <a:endParaRPr sz="1800" dirty="0">
              <a:latin typeface="Arial" panose="020B0604020202020204" pitchFamily="34" charset="0"/>
              <a:ea typeface="Times New Roman"/>
              <a:cs typeface="Arial" panose="020B0604020202020204" pitchFamily="34" charset="0"/>
              <a:sym typeface="Times New Roman"/>
            </a:endParaRPr>
          </a:p>
        </p:txBody>
      </p:sp>
      <p:sp>
        <p:nvSpPr>
          <p:cNvPr id="12" name="Rectangle 11"/>
          <p:cNvSpPr/>
          <p:nvPr/>
        </p:nvSpPr>
        <p:spPr>
          <a:xfrm>
            <a:off x="285462" y="1330778"/>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a:t>
            </a:r>
            <a:r>
              <a:rPr lang="en-US" sz="1800" b="1" dirty="0" smtClean="0">
                <a:solidFill>
                  <a:srgbClr val="000000"/>
                </a:solidFill>
                <a:latin typeface="Arial" panose="020B0604020202020204" pitchFamily="34" charset="0"/>
                <a:ea typeface="Times New Roman"/>
                <a:cs typeface="Arial" panose="020B0604020202020204" pitchFamily="34" charset="0"/>
              </a:rPr>
              <a:t>2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13" name="Google Shape;120;p26"/>
          <p:cNvSpPr txBox="1"/>
          <p:nvPr/>
        </p:nvSpPr>
        <p:spPr>
          <a:xfrm>
            <a:off x="1698337" y="1858472"/>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Initiating </a:t>
            </a:r>
            <a:r>
              <a:rPr lang="hr-HR" sz="1800" dirty="0" smtClean="0">
                <a:latin typeface="Arial" panose="020B0604020202020204" pitchFamily="34" charset="0"/>
                <a:ea typeface="Times New Roman"/>
                <a:cs typeface="Arial" panose="020B0604020202020204" pitchFamily="34" charset="0"/>
                <a:sym typeface="Times New Roman"/>
              </a:rPr>
              <a:t>t</a:t>
            </a:r>
            <a:r>
              <a:rPr lang="en" sz="1800" dirty="0" smtClean="0">
                <a:latin typeface="Arial" panose="020B0604020202020204" pitchFamily="34" charset="0"/>
                <a:ea typeface="Times New Roman"/>
                <a:cs typeface="Arial" panose="020B0604020202020204" pitchFamily="34" charset="0"/>
                <a:sym typeface="Times New Roman"/>
              </a:rPr>
              <a:t>ransboundary </a:t>
            </a:r>
            <a:r>
              <a:rPr lang="hr-HR" sz="1800" dirty="0">
                <a:latin typeface="Arial" panose="020B0604020202020204" pitchFamily="34" charset="0"/>
                <a:ea typeface="Times New Roman"/>
                <a:cs typeface="Arial" panose="020B0604020202020204" pitchFamily="34" charset="0"/>
                <a:sym typeface="Times New Roman"/>
              </a:rPr>
              <a:t>c</a:t>
            </a:r>
            <a:r>
              <a:rPr lang="en" sz="1800" dirty="0" smtClean="0">
                <a:latin typeface="Arial" panose="020B0604020202020204" pitchFamily="34" charset="0"/>
                <a:ea typeface="Times New Roman"/>
                <a:cs typeface="Arial" panose="020B0604020202020204" pitchFamily="34" charset="0"/>
                <a:sym typeface="Times New Roman"/>
              </a:rPr>
              <a:t>onservation: Diagnose the situation</a:t>
            </a:r>
            <a:endParaRPr sz="1800" dirty="0">
              <a:latin typeface="Arial" panose="020B0604020202020204" pitchFamily="34" charset="0"/>
              <a:ea typeface="Times New Roman"/>
              <a:cs typeface="Arial" panose="020B0604020202020204" pitchFamily="34" charset="0"/>
              <a:sym typeface="Times New Roman"/>
            </a:endParaRPr>
          </a:p>
        </p:txBody>
      </p:sp>
      <p:sp>
        <p:nvSpPr>
          <p:cNvPr id="16" name="Rectangle 15"/>
          <p:cNvSpPr/>
          <p:nvPr/>
        </p:nvSpPr>
        <p:spPr>
          <a:xfrm>
            <a:off x="285462" y="1858471"/>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a:t>
            </a:r>
            <a:r>
              <a:rPr lang="en-US" sz="1800" b="1" dirty="0" smtClean="0">
                <a:solidFill>
                  <a:srgbClr val="000000"/>
                </a:solidFill>
                <a:latin typeface="Arial" panose="020B0604020202020204" pitchFamily="34" charset="0"/>
                <a:ea typeface="Times New Roman"/>
                <a:cs typeface="Arial" panose="020B0604020202020204" pitchFamily="34" charset="0"/>
              </a:rPr>
              <a:t>3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17" name="Google Shape;120;p26"/>
          <p:cNvSpPr txBox="1"/>
          <p:nvPr/>
        </p:nvSpPr>
        <p:spPr>
          <a:xfrm>
            <a:off x="1698337" y="2386165"/>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Transboundary </a:t>
            </a:r>
            <a:r>
              <a:rPr lang="hr-HR" sz="1800" dirty="0" smtClean="0">
                <a:latin typeface="Arial" panose="020B0604020202020204" pitchFamily="34" charset="0"/>
                <a:ea typeface="Times New Roman"/>
                <a:cs typeface="Arial" panose="020B0604020202020204" pitchFamily="34" charset="0"/>
                <a:sym typeface="Times New Roman"/>
              </a:rPr>
              <a:t>c</a:t>
            </a:r>
            <a:r>
              <a:rPr lang="en" sz="1800" dirty="0" smtClean="0">
                <a:latin typeface="Arial" panose="020B0604020202020204" pitchFamily="34" charset="0"/>
                <a:ea typeface="Times New Roman"/>
                <a:cs typeface="Arial" panose="020B0604020202020204" pitchFamily="34" charset="0"/>
                <a:sym typeface="Times New Roman"/>
              </a:rPr>
              <a:t>onservation </a:t>
            </a:r>
            <a:r>
              <a:rPr lang="hr-HR" sz="1800" dirty="0">
                <a:latin typeface="Arial" panose="020B0604020202020204" pitchFamily="34" charset="0"/>
                <a:ea typeface="Times New Roman"/>
                <a:cs typeface="Arial" panose="020B0604020202020204" pitchFamily="34" charset="0"/>
                <a:sym typeface="Times New Roman"/>
              </a:rPr>
              <a:t>g</a:t>
            </a:r>
            <a:r>
              <a:rPr lang="en" sz="1800" dirty="0" smtClean="0">
                <a:latin typeface="Arial" panose="020B0604020202020204" pitchFamily="34" charset="0"/>
                <a:ea typeface="Times New Roman"/>
                <a:cs typeface="Arial" panose="020B0604020202020204" pitchFamily="34" charset="0"/>
                <a:sym typeface="Times New Roman"/>
              </a:rPr>
              <a:t>overnance</a:t>
            </a:r>
            <a:endParaRPr sz="1800" dirty="0">
              <a:latin typeface="Arial" panose="020B0604020202020204" pitchFamily="34" charset="0"/>
              <a:ea typeface="Times New Roman"/>
              <a:cs typeface="Arial" panose="020B0604020202020204" pitchFamily="34" charset="0"/>
              <a:sym typeface="Times New Roman"/>
            </a:endParaRPr>
          </a:p>
        </p:txBody>
      </p:sp>
      <p:sp>
        <p:nvSpPr>
          <p:cNvPr id="18" name="Rectangle 17"/>
          <p:cNvSpPr/>
          <p:nvPr/>
        </p:nvSpPr>
        <p:spPr>
          <a:xfrm>
            <a:off x="285462" y="2386164"/>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a:t>
            </a:r>
            <a:r>
              <a:rPr lang="en-US" sz="1800" b="1" dirty="0" smtClean="0">
                <a:solidFill>
                  <a:srgbClr val="000000"/>
                </a:solidFill>
                <a:latin typeface="Arial" panose="020B0604020202020204" pitchFamily="34" charset="0"/>
                <a:ea typeface="Times New Roman"/>
                <a:cs typeface="Arial" panose="020B0604020202020204" pitchFamily="34" charset="0"/>
              </a:rPr>
              <a:t>4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19" name="Google Shape;120;p26"/>
          <p:cNvSpPr txBox="1"/>
          <p:nvPr/>
        </p:nvSpPr>
        <p:spPr>
          <a:xfrm>
            <a:off x="1698337" y="2913858"/>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Initiating transboundary conservation: Design the process I</a:t>
            </a:r>
            <a:endParaRPr sz="1800" dirty="0">
              <a:latin typeface="Arial" panose="020B0604020202020204" pitchFamily="34" charset="0"/>
              <a:ea typeface="Times New Roman"/>
              <a:cs typeface="Arial" panose="020B0604020202020204" pitchFamily="34" charset="0"/>
              <a:sym typeface="Times New Roman"/>
            </a:endParaRPr>
          </a:p>
        </p:txBody>
      </p:sp>
      <p:sp>
        <p:nvSpPr>
          <p:cNvPr id="20" name="Rectangle 19"/>
          <p:cNvSpPr/>
          <p:nvPr/>
        </p:nvSpPr>
        <p:spPr>
          <a:xfrm>
            <a:off x="285462" y="2913857"/>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a:t>
            </a:r>
            <a:r>
              <a:rPr lang="en-US" sz="1800" b="1" dirty="0" smtClean="0">
                <a:solidFill>
                  <a:srgbClr val="000000"/>
                </a:solidFill>
                <a:latin typeface="Arial" panose="020B0604020202020204" pitchFamily="34" charset="0"/>
                <a:ea typeface="Times New Roman"/>
                <a:cs typeface="Arial" panose="020B0604020202020204" pitchFamily="34" charset="0"/>
              </a:rPr>
              <a:t>5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21" name="Google Shape;120;p26"/>
          <p:cNvSpPr txBox="1"/>
          <p:nvPr/>
        </p:nvSpPr>
        <p:spPr>
          <a:xfrm>
            <a:off x="1698337" y="3441551"/>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Cooperative management in </a:t>
            </a:r>
            <a:r>
              <a:rPr lang="hr-HR" sz="1800" dirty="0" smtClean="0">
                <a:latin typeface="Arial" panose="020B0604020202020204" pitchFamily="34" charset="0"/>
                <a:ea typeface="Times New Roman"/>
                <a:cs typeface="Arial" panose="020B0604020202020204" pitchFamily="34" charset="0"/>
                <a:sym typeface="Times New Roman"/>
              </a:rPr>
              <a:t>t</a:t>
            </a:r>
            <a:r>
              <a:rPr lang="en" sz="1800" dirty="0" smtClean="0">
                <a:latin typeface="Arial" panose="020B0604020202020204" pitchFamily="34" charset="0"/>
                <a:ea typeface="Times New Roman"/>
                <a:cs typeface="Arial" panose="020B0604020202020204" pitchFamily="34" charset="0"/>
                <a:sym typeface="Times New Roman"/>
              </a:rPr>
              <a:t>ransboundary </a:t>
            </a:r>
            <a:r>
              <a:rPr lang="hr-HR" sz="1800" dirty="0">
                <a:latin typeface="Arial" panose="020B0604020202020204" pitchFamily="34" charset="0"/>
                <a:ea typeface="Times New Roman"/>
                <a:cs typeface="Arial" panose="020B0604020202020204" pitchFamily="34" charset="0"/>
                <a:sym typeface="Times New Roman"/>
              </a:rPr>
              <a:t>c</a:t>
            </a:r>
            <a:r>
              <a:rPr lang="en" sz="1800" dirty="0" smtClean="0">
                <a:latin typeface="Arial" panose="020B0604020202020204" pitchFamily="34" charset="0"/>
                <a:ea typeface="Times New Roman"/>
                <a:cs typeface="Arial" panose="020B0604020202020204" pitchFamily="34" charset="0"/>
                <a:sym typeface="Times New Roman"/>
              </a:rPr>
              <a:t>onservation </a:t>
            </a:r>
            <a:endParaRPr sz="1800" dirty="0">
              <a:latin typeface="Arial" panose="020B0604020202020204" pitchFamily="34" charset="0"/>
              <a:ea typeface="Times New Roman"/>
              <a:cs typeface="Arial" panose="020B0604020202020204" pitchFamily="34" charset="0"/>
              <a:sym typeface="Times New Roman"/>
            </a:endParaRPr>
          </a:p>
        </p:txBody>
      </p:sp>
      <p:sp>
        <p:nvSpPr>
          <p:cNvPr id="22" name="Rectangle 21"/>
          <p:cNvSpPr/>
          <p:nvPr/>
        </p:nvSpPr>
        <p:spPr>
          <a:xfrm>
            <a:off x="285462" y="3441550"/>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a:t>
            </a:r>
            <a:r>
              <a:rPr lang="en-US" sz="1800" b="1" dirty="0" smtClean="0">
                <a:solidFill>
                  <a:srgbClr val="000000"/>
                </a:solidFill>
                <a:latin typeface="Arial" panose="020B0604020202020204" pitchFamily="34" charset="0"/>
                <a:ea typeface="Times New Roman"/>
                <a:cs typeface="Arial" panose="020B0604020202020204" pitchFamily="34" charset="0"/>
              </a:rPr>
              <a:t>6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23" name="Google Shape;120;p26"/>
          <p:cNvSpPr txBox="1"/>
          <p:nvPr/>
        </p:nvSpPr>
        <p:spPr>
          <a:xfrm>
            <a:off x="1698337" y="3969244"/>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Initiating transboundary conservation: Design the process II</a:t>
            </a:r>
            <a:endParaRPr sz="1800" dirty="0">
              <a:latin typeface="Arial" panose="020B0604020202020204" pitchFamily="34" charset="0"/>
              <a:ea typeface="Times New Roman"/>
              <a:cs typeface="Arial" panose="020B0604020202020204" pitchFamily="34" charset="0"/>
              <a:sym typeface="Times New Roman"/>
            </a:endParaRPr>
          </a:p>
        </p:txBody>
      </p:sp>
      <p:sp>
        <p:nvSpPr>
          <p:cNvPr id="24" name="Rectangle 23"/>
          <p:cNvSpPr/>
          <p:nvPr/>
        </p:nvSpPr>
        <p:spPr>
          <a:xfrm>
            <a:off x="285462" y="3969243"/>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a:t>
            </a:r>
            <a:r>
              <a:rPr lang="en-US" sz="1800" b="1" dirty="0" smtClean="0">
                <a:solidFill>
                  <a:srgbClr val="000000"/>
                </a:solidFill>
                <a:latin typeface="Arial" panose="020B0604020202020204" pitchFamily="34" charset="0"/>
                <a:ea typeface="Times New Roman"/>
                <a:cs typeface="Arial" panose="020B0604020202020204" pitchFamily="34" charset="0"/>
              </a:rPr>
              <a:t>7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25" name="Google Shape;120;p26"/>
          <p:cNvSpPr txBox="1"/>
          <p:nvPr/>
        </p:nvSpPr>
        <p:spPr>
          <a:xfrm>
            <a:off x="1698337" y="4496936"/>
            <a:ext cx="7138550" cy="435983"/>
          </a:xfrm>
          <a:prstGeom prst="rect">
            <a:avLst/>
          </a:prstGeom>
          <a:solidFill>
            <a:srgbClr val="FFEED9">
              <a:alpha val="85098"/>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1800" dirty="0" smtClean="0">
                <a:latin typeface="Arial" panose="020B0604020202020204" pitchFamily="34" charset="0"/>
                <a:ea typeface="Times New Roman"/>
                <a:cs typeface="Arial" panose="020B0604020202020204" pitchFamily="34" charset="0"/>
                <a:sym typeface="Times New Roman"/>
              </a:rPr>
              <a:t>Final thoughts</a:t>
            </a:r>
            <a:endParaRPr sz="1800" dirty="0">
              <a:latin typeface="Arial" panose="020B0604020202020204" pitchFamily="34" charset="0"/>
              <a:ea typeface="Times New Roman"/>
              <a:cs typeface="Arial" panose="020B0604020202020204" pitchFamily="34" charset="0"/>
              <a:sym typeface="Times New Roman"/>
            </a:endParaRPr>
          </a:p>
        </p:txBody>
      </p:sp>
      <p:sp>
        <p:nvSpPr>
          <p:cNvPr id="26" name="Rectangle 25"/>
          <p:cNvSpPr/>
          <p:nvPr/>
        </p:nvSpPr>
        <p:spPr>
          <a:xfrm>
            <a:off x="285462" y="4496935"/>
            <a:ext cx="1289625" cy="435983"/>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solidFill>
                  <a:srgbClr val="000000"/>
                </a:solidFill>
                <a:latin typeface="Arial" panose="020B0604020202020204" pitchFamily="34" charset="0"/>
                <a:ea typeface="Times New Roman"/>
                <a:cs typeface="Arial" panose="020B0604020202020204" pitchFamily="34" charset="0"/>
              </a:rPr>
              <a:t>Lesson </a:t>
            </a:r>
            <a:r>
              <a:rPr lang="en-US" sz="1800" b="1" dirty="0" smtClean="0">
                <a:solidFill>
                  <a:srgbClr val="000000"/>
                </a:solidFill>
                <a:latin typeface="Arial" panose="020B0604020202020204" pitchFamily="34" charset="0"/>
                <a:ea typeface="Times New Roman"/>
                <a:cs typeface="Arial" panose="020B0604020202020204" pitchFamily="34" charset="0"/>
              </a:rPr>
              <a:t>8 </a:t>
            </a:r>
            <a:endParaRPr lang="en-GB" sz="1800" b="1" dirty="0">
              <a:solidFill>
                <a:srgbClr val="000000"/>
              </a:solidFill>
              <a:latin typeface="Arial" panose="020B0604020202020204" pitchFamily="34" charset="0"/>
              <a:ea typeface="Times New Roman"/>
              <a:cs typeface="Arial" panose="020B0604020202020204" pitchFamily="34" charset="0"/>
            </a:endParaRPr>
          </a:p>
        </p:txBody>
      </p:sp>
      <p:sp>
        <p:nvSpPr>
          <p:cNvPr id="3" name="Title 2"/>
          <p:cNvSpPr>
            <a:spLocks noGrp="1"/>
          </p:cNvSpPr>
          <p:nvPr>
            <p:ph type="title"/>
          </p:nvPr>
        </p:nvSpPr>
        <p:spPr>
          <a:xfrm>
            <a:off x="1097281" y="233352"/>
            <a:ext cx="8046720" cy="461665"/>
          </a:xfrm>
        </p:spPr>
        <p:txBody>
          <a:bodyPr/>
          <a:lstStyle/>
          <a:p>
            <a:r>
              <a:rPr lang="en-US" sz="2400" dirty="0" smtClean="0"/>
              <a:t>Lessons</a:t>
            </a:r>
            <a:endParaRPr lang="en-GB" sz="2400" dirty="0"/>
          </a:p>
        </p:txBody>
      </p:sp>
      <p:pic>
        <p:nvPicPr>
          <p:cNvPr id="29" name="Google Shape;109;p25"/>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428126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5"/>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3254"/>
          </a:xfrm>
          <a:prstGeom prst="rect">
            <a:avLst/>
          </a:prstGeom>
        </p:spPr>
      </p:pic>
      <p:sp>
        <p:nvSpPr>
          <p:cNvPr id="6" name="Title 5"/>
          <p:cNvSpPr>
            <a:spLocks noGrp="1"/>
          </p:cNvSpPr>
          <p:nvPr>
            <p:ph type="title"/>
          </p:nvPr>
        </p:nvSpPr>
        <p:spPr>
          <a:xfrm>
            <a:off x="1097281" y="233352"/>
            <a:ext cx="8046720" cy="461665"/>
          </a:xfrm>
        </p:spPr>
        <p:txBody>
          <a:bodyPr/>
          <a:lstStyle/>
          <a:p>
            <a:r>
              <a:rPr lang="en-US" sz="2400" dirty="0" smtClean="0"/>
              <a:t>Team</a:t>
            </a:r>
            <a:endParaRPr lang="en-GB" sz="2400" dirty="0"/>
          </a:p>
        </p:txBody>
      </p:sp>
      <p:sp>
        <p:nvSpPr>
          <p:cNvPr id="9" name="Text Placeholder 8"/>
          <p:cNvSpPr>
            <a:spLocks noGrp="1"/>
          </p:cNvSpPr>
          <p:nvPr>
            <p:ph type="body" sz="quarter" idx="10"/>
          </p:nvPr>
        </p:nvSpPr>
        <p:spPr>
          <a:xfrm>
            <a:off x="76200" y="1092200"/>
            <a:ext cx="8972266" cy="3864113"/>
          </a:xfrm>
        </p:spPr>
        <p:txBody>
          <a:bodyPr>
            <a:normAutofit fontScale="92500"/>
          </a:bodyPr>
          <a:lstStyle/>
          <a:p>
            <a:r>
              <a:rPr lang="en-GB" sz="1700" b="1" dirty="0" smtClean="0"/>
              <a:t>Maja Vasilijević</a:t>
            </a:r>
            <a:r>
              <a:rPr lang="en-GB" sz="1700" dirty="0" smtClean="0"/>
              <a:t>, Vice-Chair</a:t>
            </a:r>
            <a:r>
              <a:rPr lang="hr-HR" sz="1700" dirty="0" smtClean="0"/>
              <a:t>, </a:t>
            </a:r>
            <a:r>
              <a:rPr lang="en-GB" sz="1700" dirty="0" smtClean="0"/>
              <a:t>IUCN WCPA Transboundary Conservation</a:t>
            </a:r>
            <a:r>
              <a:rPr lang="hr-HR" sz="1700" dirty="0" smtClean="0"/>
              <a:t> </a:t>
            </a:r>
            <a:r>
              <a:rPr lang="en-GB" sz="1700" dirty="0" smtClean="0"/>
              <a:t>Specialist Group</a:t>
            </a:r>
          </a:p>
          <a:p>
            <a:r>
              <a:rPr lang="en-GB" sz="1700" b="1" dirty="0" smtClean="0"/>
              <a:t>Lydia Slobodian</a:t>
            </a:r>
            <a:r>
              <a:rPr lang="en-GB" sz="1700" dirty="0" smtClean="0"/>
              <a:t>, Senior Legal Officer</a:t>
            </a:r>
            <a:r>
              <a:rPr lang="hr-HR" sz="1700" dirty="0" smtClean="0"/>
              <a:t>, </a:t>
            </a:r>
            <a:r>
              <a:rPr lang="en-GB" sz="1700" dirty="0" smtClean="0"/>
              <a:t>IUCN Environmental Law Centre</a:t>
            </a:r>
          </a:p>
          <a:p>
            <a:r>
              <a:rPr lang="en-GB" sz="1700" b="1" dirty="0" smtClean="0"/>
              <a:t>Boris Erg</a:t>
            </a:r>
            <a:r>
              <a:rPr lang="en-GB" sz="1700" dirty="0" smtClean="0"/>
              <a:t>, Director</a:t>
            </a:r>
            <a:r>
              <a:rPr lang="hr-HR" sz="1700" dirty="0" smtClean="0"/>
              <a:t>, </a:t>
            </a:r>
            <a:r>
              <a:rPr lang="en-GB" sz="1700" dirty="0" smtClean="0"/>
              <a:t>IUCN Regional Office for Eastern Europe and Central Asia</a:t>
            </a:r>
          </a:p>
          <a:p>
            <a:endParaRPr lang="hr-HR" sz="1000" dirty="0"/>
          </a:p>
          <a:p>
            <a:r>
              <a:rPr lang="en-GB" sz="1700" dirty="0" smtClean="0"/>
              <a:t>Steering Group Members: </a:t>
            </a:r>
            <a:endParaRPr lang="hr-HR" sz="1700" dirty="0" smtClean="0"/>
          </a:p>
          <a:p>
            <a:r>
              <a:rPr lang="en-GB" sz="1700" b="1" dirty="0" smtClean="0"/>
              <a:t>Clara </a:t>
            </a:r>
            <a:r>
              <a:rPr lang="en-GB" sz="1700" b="1" dirty="0" err="1" smtClean="0"/>
              <a:t>Bocchino</a:t>
            </a:r>
            <a:r>
              <a:rPr lang="hr-HR" sz="1700" dirty="0" smtClean="0"/>
              <a:t>, </a:t>
            </a:r>
            <a:r>
              <a:rPr lang="en-GB" sz="1500" dirty="0"/>
              <a:t>Network Coordinator and Facilitator, SADC TFCA </a:t>
            </a:r>
            <a:endParaRPr lang="hr-HR" sz="1500" b="1" dirty="0" smtClean="0"/>
          </a:p>
          <a:p>
            <a:r>
              <a:rPr lang="en-GB" sz="1700" b="1" dirty="0" smtClean="0"/>
              <a:t>Goran </a:t>
            </a:r>
            <a:r>
              <a:rPr lang="en-GB" sz="1700" b="1" dirty="0" err="1" smtClean="0"/>
              <a:t>Gugić</a:t>
            </a:r>
            <a:r>
              <a:rPr lang="hr-HR" sz="1700" dirty="0" smtClean="0"/>
              <a:t>, </a:t>
            </a:r>
            <a:r>
              <a:rPr lang="en-GB" sz="1500" dirty="0"/>
              <a:t>Senior Adviser NATURA2000 and Protected Areas, GIZ/CIM-IF</a:t>
            </a:r>
            <a:endParaRPr lang="hr-HR" sz="1500" b="1" dirty="0">
              <a:solidFill>
                <a:srgbClr val="FF0000"/>
              </a:solidFill>
            </a:endParaRPr>
          </a:p>
          <a:p>
            <a:r>
              <a:rPr lang="en-GB" sz="1700" b="1" dirty="0" err="1" smtClean="0"/>
              <a:t>Alois</a:t>
            </a:r>
            <a:r>
              <a:rPr lang="en-GB" sz="1700" b="1" dirty="0" smtClean="0"/>
              <a:t> Lang</a:t>
            </a:r>
            <a:r>
              <a:rPr lang="hr-HR" sz="1700" dirty="0" smtClean="0"/>
              <a:t>, </a:t>
            </a:r>
            <a:r>
              <a:rPr lang="en-GB" sz="1500" dirty="0"/>
              <a:t>Public Relations and Ecotourism Expert, </a:t>
            </a:r>
            <a:r>
              <a:rPr lang="en-GB" sz="1500" dirty="0" err="1"/>
              <a:t>Neusiedler</a:t>
            </a:r>
            <a:r>
              <a:rPr lang="en-GB" sz="1500" dirty="0"/>
              <a:t> See-</a:t>
            </a:r>
            <a:r>
              <a:rPr lang="en-GB" sz="1500" dirty="0" err="1"/>
              <a:t>Seewinkel</a:t>
            </a:r>
            <a:r>
              <a:rPr lang="en-GB" sz="1500" dirty="0"/>
              <a:t> National Park</a:t>
            </a:r>
            <a:endParaRPr lang="hr-HR" sz="1500" b="1" dirty="0" smtClean="0"/>
          </a:p>
          <a:p>
            <a:r>
              <a:rPr lang="en-GB" sz="1700" b="1" dirty="0" smtClean="0"/>
              <a:t>Bert Lenten</a:t>
            </a:r>
            <a:r>
              <a:rPr lang="hr-HR" sz="1500" dirty="0" smtClean="0"/>
              <a:t>, </a:t>
            </a:r>
            <a:r>
              <a:rPr lang="en-GB" sz="1500" dirty="0"/>
              <a:t>Former Deputy Executive Secretary of the Convention on the Conservation of Migratory Species of Wild Animals (CMS) and former Executive Secretary AEWA, Lenten Conservation Consultancy</a:t>
            </a:r>
            <a:endParaRPr lang="hr-HR" sz="1500" b="1" dirty="0" smtClean="0"/>
          </a:p>
          <a:p>
            <a:r>
              <a:rPr lang="en-GB" sz="1700" b="1" dirty="0" smtClean="0"/>
              <a:t>Andrea Strauss</a:t>
            </a:r>
            <a:r>
              <a:rPr lang="hr-HR" sz="1700" dirty="0" smtClean="0"/>
              <a:t>, </a:t>
            </a:r>
            <a:r>
              <a:rPr lang="en-GB" sz="1500" dirty="0"/>
              <a:t>Deputy Head of Unit "International Academy for Nature Conservation</a:t>
            </a:r>
            <a:r>
              <a:rPr lang="en-GB" sz="1500" dirty="0" smtClean="0"/>
              <a:t>"</a:t>
            </a:r>
            <a:r>
              <a:rPr lang="hr-HR" sz="1500" dirty="0" smtClean="0"/>
              <a:t>, </a:t>
            </a:r>
            <a:r>
              <a:rPr lang="en-GB" sz="1500" dirty="0" smtClean="0"/>
              <a:t>German </a:t>
            </a:r>
            <a:r>
              <a:rPr lang="en-GB" sz="1500" dirty="0"/>
              <a:t>Federal Agency for Nature </a:t>
            </a:r>
            <a:r>
              <a:rPr lang="en-GB" sz="1500" dirty="0" smtClean="0"/>
              <a:t>Conservation</a:t>
            </a:r>
            <a:endParaRPr lang="en-GB" sz="1500" b="1" dirty="0" smtClean="0"/>
          </a:p>
        </p:txBody>
      </p:sp>
      <p:pic>
        <p:nvPicPr>
          <p:cNvPr id="8" name="Google Shape;109;p25"/>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3547016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5"/>
        <p:cNvGrpSpPr/>
        <p:nvPr/>
      </p:nvGrpSpPr>
      <p:grpSpPr>
        <a:xfrm>
          <a:off x="0" y="0"/>
          <a:ext cx="0" cy="0"/>
          <a:chOff x="0" y="0"/>
          <a:chExt cx="0" cy="0"/>
        </a:xfrm>
      </p:grpSpPr>
      <p:pic>
        <p:nvPicPr>
          <p:cNvPr id="14" name="Google Shape;12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3772" y="878238"/>
            <a:ext cx="1863569" cy="2637331"/>
          </a:xfrm>
          <a:prstGeom prst="rect">
            <a:avLst/>
          </a:prstGeom>
          <a:ln w="3175">
            <a:solidFill>
              <a:schemeClr val="tx1">
                <a:lumMod val="75000"/>
                <a:lumOff val="25000"/>
              </a:schemeClr>
            </a:solidFill>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481" y="952933"/>
            <a:ext cx="2000027" cy="2830162"/>
          </a:xfrm>
          <a:prstGeom prst="rect">
            <a:avLst/>
          </a:prstGeom>
          <a:ln w="3175">
            <a:solidFill>
              <a:schemeClr val="tx1">
                <a:lumMod val="65000"/>
                <a:lumOff val="35000"/>
              </a:schemeClr>
            </a:solidFill>
          </a:ln>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27022" y="878238"/>
            <a:ext cx="2824891" cy="3997577"/>
          </a:xfrm>
          <a:prstGeom prst="rect">
            <a:avLst/>
          </a:prstGeom>
          <a:ln w="3175">
            <a:solidFill>
              <a:schemeClr val="tx1"/>
            </a:solidFill>
          </a:ln>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0704" y="2492284"/>
            <a:ext cx="1839163" cy="2383532"/>
          </a:xfrm>
          <a:prstGeom prst="rect">
            <a:avLst/>
          </a:prstGeom>
          <a:ln>
            <a:solidFill>
              <a:schemeClr val="tx1"/>
            </a:solidFill>
          </a:ln>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2258" y="2492284"/>
            <a:ext cx="1863027" cy="2383531"/>
          </a:xfrm>
          <a:prstGeom prst="rect">
            <a:avLst/>
          </a:prstGeom>
          <a:ln>
            <a:solidFill>
              <a:schemeClr val="tx1"/>
            </a:solidFill>
          </a:ln>
        </p:spPr>
      </p:pic>
      <p:sp>
        <p:nvSpPr>
          <p:cNvPr id="3" name="Title 2"/>
          <p:cNvSpPr>
            <a:spLocks noGrp="1"/>
          </p:cNvSpPr>
          <p:nvPr>
            <p:ph type="title"/>
          </p:nvPr>
        </p:nvSpPr>
        <p:spPr>
          <a:xfrm>
            <a:off x="1097281" y="233352"/>
            <a:ext cx="8046720" cy="461665"/>
          </a:xfrm>
        </p:spPr>
        <p:txBody>
          <a:bodyPr/>
          <a:lstStyle/>
          <a:p>
            <a:r>
              <a:rPr lang="en-GB" dirty="0" smtClean="0"/>
              <a:t>Knowledge </a:t>
            </a:r>
            <a:r>
              <a:rPr lang="hr-HR" dirty="0" smtClean="0"/>
              <a:t>Base</a:t>
            </a:r>
            <a:endParaRPr lang="en-GB" dirty="0"/>
          </a:p>
        </p:txBody>
      </p:sp>
    </p:spTree>
    <p:extLst>
      <p:ext uri="{BB962C8B-B14F-4D97-AF65-F5344CB8AC3E}">
        <p14:creationId xmlns:p14="http://schemas.microsoft.com/office/powerpoint/2010/main" val="3601748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3254"/>
          </a:xfrm>
          <a:prstGeom prst="rect">
            <a:avLst/>
          </a:prstGeom>
        </p:spPr>
      </p:pic>
      <p:sp>
        <p:nvSpPr>
          <p:cNvPr id="7" name="Google Shape;120;p26"/>
          <p:cNvSpPr txBox="1"/>
          <p:nvPr/>
        </p:nvSpPr>
        <p:spPr>
          <a:xfrm>
            <a:off x="406400" y="1002083"/>
            <a:ext cx="8432799" cy="1755486"/>
          </a:xfrm>
          <a:prstGeom prst="rect">
            <a:avLst/>
          </a:prstGeom>
          <a:solidFill>
            <a:srgbClr val="FFEED9">
              <a:alpha val="70980"/>
            </a:srgbClr>
          </a:solidFill>
          <a:ln w="9525" cap="flat" cmpd="sng">
            <a:solidFill>
              <a:srgbClr val="FFEED9"/>
            </a:solidFill>
            <a:prstDash val="solid"/>
            <a:round/>
            <a:headEnd type="none" w="sm" len="sm"/>
            <a:tailEnd type="none" w="sm" len="sm"/>
          </a:ln>
        </p:spPr>
        <p:txBody>
          <a:bodyPr spcFirstLastPara="1" wrap="square" lIns="365760" tIns="45700" rIns="365760" bIns="45700" anchor="ctr" anchorCtr="0">
            <a:noAutofit/>
          </a:bodyPr>
          <a:lstStyle/>
          <a:p>
            <a:pPr lvl="0">
              <a:lnSpc>
                <a:spcPct val="90000"/>
              </a:lnSpc>
              <a:spcBef>
                <a:spcPts val="640"/>
              </a:spcBef>
            </a:pPr>
            <a:r>
              <a:rPr lang="en-GB" sz="2000" dirty="0">
                <a:latin typeface="Arial" panose="020B0604020202020204" pitchFamily="34" charset="0"/>
                <a:ea typeface="Times New Roman"/>
                <a:cs typeface="Arial" panose="020B0604020202020204" pitchFamily="34" charset="0"/>
                <a:sym typeface="Times New Roman"/>
              </a:rPr>
              <a:t>“The national divisions of today may coincide to some greater or lesser extent with ethnic, religious, linguistic, or ideological groupings. What they do not very often coincide with is units determined by ecological factors, that is, ecosystems or </a:t>
            </a:r>
            <a:r>
              <a:rPr lang="en-GB" sz="2000" dirty="0" err="1">
                <a:latin typeface="Arial" panose="020B0604020202020204" pitchFamily="34" charset="0"/>
                <a:ea typeface="Times New Roman"/>
                <a:cs typeface="Arial" panose="020B0604020202020204" pitchFamily="34" charset="0"/>
                <a:sym typeface="Times New Roman"/>
              </a:rPr>
              <a:t>ecogeographical</a:t>
            </a:r>
            <a:r>
              <a:rPr lang="en-GB" sz="2000" dirty="0">
                <a:latin typeface="Arial" panose="020B0604020202020204" pitchFamily="34" charset="0"/>
                <a:ea typeface="Times New Roman"/>
                <a:cs typeface="Arial" panose="020B0604020202020204" pitchFamily="34" charset="0"/>
                <a:sym typeface="Times New Roman"/>
              </a:rPr>
              <a:t> regions” (</a:t>
            </a:r>
            <a:r>
              <a:rPr lang="en-GB" sz="2000" dirty="0" smtClean="0">
                <a:latin typeface="Arial" panose="020B0604020202020204" pitchFamily="34" charset="0"/>
                <a:ea typeface="Times New Roman"/>
                <a:cs typeface="Arial" panose="020B0604020202020204" pitchFamily="34" charset="0"/>
                <a:sym typeface="Times New Roman"/>
              </a:rPr>
              <a:t>Westing</a:t>
            </a:r>
            <a:r>
              <a:rPr lang="hr-HR" sz="2000" dirty="0" smtClean="0">
                <a:latin typeface="Arial" panose="020B0604020202020204" pitchFamily="34" charset="0"/>
                <a:ea typeface="Times New Roman"/>
                <a:cs typeface="Arial" panose="020B0604020202020204" pitchFamily="34" charset="0"/>
                <a:sym typeface="Times New Roman"/>
              </a:rPr>
              <a:t>,</a:t>
            </a:r>
            <a:r>
              <a:rPr lang="en-GB" sz="2000" dirty="0" smtClean="0">
                <a:latin typeface="Arial" panose="020B0604020202020204" pitchFamily="34" charset="0"/>
                <a:ea typeface="Times New Roman"/>
                <a:cs typeface="Arial" panose="020B0604020202020204" pitchFamily="34" charset="0"/>
                <a:sym typeface="Times New Roman"/>
              </a:rPr>
              <a:t> </a:t>
            </a:r>
            <a:r>
              <a:rPr lang="en-GB" sz="2000" dirty="0">
                <a:latin typeface="Arial" panose="020B0604020202020204" pitchFamily="34" charset="0"/>
                <a:ea typeface="Times New Roman"/>
                <a:cs typeface="Arial" panose="020B0604020202020204" pitchFamily="34" charset="0"/>
                <a:sym typeface="Times New Roman"/>
              </a:rPr>
              <a:t>1993)</a:t>
            </a:r>
          </a:p>
        </p:txBody>
      </p:sp>
      <p:sp>
        <p:nvSpPr>
          <p:cNvPr id="9" name="Rectangle 8"/>
          <p:cNvSpPr/>
          <p:nvPr/>
        </p:nvSpPr>
        <p:spPr>
          <a:xfrm>
            <a:off x="3601243" y="4045976"/>
            <a:ext cx="1941513" cy="824816"/>
          </a:xfrm>
          <a:prstGeom prst="rect">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US" sz="1800" b="1" dirty="0">
                <a:latin typeface="Arial" panose="020B0604020202020204" pitchFamily="34" charset="0"/>
                <a:ea typeface="Times New Roman"/>
                <a:cs typeface="Arial" panose="020B0604020202020204" pitchFamily="34" charset="0"/>
              </a:rPr>
              <a:t>www.iucn.org</a:t>
            </a:r>
          </a:p>
          <a:p>
            <a:pPr algn="ctr">
              <a:buSzPts val="1100"/>
            </a:pPr>
            <a:r>
              <a:rPr lang="en-US" sz="1800" b="1" dirty="0">
                <a:latin typeface="Arial" panose="020B0604020202020204" pitchFamily="34" charset="0"/>
                <a:ea typeface="Times New Roman"/>
                <a:cs typeface="Arial" panose="020B0604020202020204" pitchFamily="34" charset="0"/>
              </a:rPr>
              <a:t>www.tbpa.net</a:t>
            </a:r>
          </a:p>
        </p:txBody>
      </p:sp>
      <p:sp>
        <p:nvSpPr>
          <p:cNvPr id="10" name="Google Shape;120;p26"/>
          <p:cNvSpPr txBox="1"/>
          <p:nvPr/>
        </p:nvSpPr>
        <p:spPr>
          <a:xfrm>
            <a:off x="406398" y="2882899"/>
            <a:ext cx="8432801" cy="1037747"/>
          </a:xfrm>
          <a:prstGeom prst="rect">
            <a:avLst/>
          </a:prstGeom>
          <a:solidFill>
            <a:srgbClr val="FFEED9">
              <a:alpha val="70980"/>
            </a:srgbClr>
          </a:solidFill>
          <a:ln w="9525" cap="flat" cmpd="sng">
            <a:solidFill>
              <a:srgbClr val="FFEED9"/>
            </a:solidFill>
            <a:prstDash val="solid"/>
            <a:round/>
            <a:headEnd type="none" w="sm" len="sm"/>
            <a:tailEnd type="none" w="sm" len="sm"/>
          </a:ln>
        </p:spPr>
        <p:txBody>
          <a:bodyPr spcFirstLastPara="1" wrap="square" lIns="365760" tIns="45700" rIns="365760" bIns="45700" anchor="ctr" anchorCtr="0">
            <a:noAutofit/>
          </a:bodyPr>
          <a:lstStyle>
            <a:defPPr marR="0" lvl="0" algn="l" rtl="0">
              <a:lnSpc>
                <a:spcPct val="100000"/>
              </a:lnSpc>
              <a:spcBef>
                <a:spcPts val="0"/>
              </a:spcBef>
              <a:spcAft>
                <a:spcPts val="0"/>
              </a:spcAft>
            </a:defPPr>
            <a:lvl1pPr>
              <a:lnSpc>
                <a:spcPct val="90000"/>
              </a:lnSpc>
              <a:spcBef>
                <a:spcPts val="640"/>
              </a:spcBef>
              <a:defRPr sz="2000">
                <a:latin typeface="Times New Roman"/>
                <a:ea typeface="Times New Roman"/>
                <a:cs typeface="Times New Roman"/>
              </a:defRPr>
            </a:lvl1pPr>
          </a:lstStyle>
          <a:p>
            <a:r>
              <a:rPr lang="en-GB" dirty="0">
                <a:latin typeface="Arial" panose="020B0604020202020204" pitchFamily="34" charset="0"/>
                <a:cs typeface="Arial" panose="020B0604020202020204" pitchFamily="34" charset="0"/>
                <a:sym typeface="Times New Roman"/>
              </a:rPr>
              <a:t>“Start anywhere: just get started” </a:t>
            </a:r>
          </a:p>
          <a:p>
            <a:r>
              <a:rPr lang="en-GB" dirty="0">
                <a:latin typeface="Arial" panose="020B0604020202020204" pitchFamily="34" charset="0"/>
                <a:cs typeface="Arial" panose="020B0604020202020204" pitchFamily="34" charset="0"/>
                <a:sym typeface="Times New Roman"/>
              </a:rPr>
              <a:t>(</a:t>
            </a:r>
            <a:r>
              <a:rPr lang="en-GB" dirty="0" err="1">
                <a:latin typeface="Arial" panose="020B0604020202020204" pitchFamily="34" charset="0"/>
                <a:cs typeface="Arial" panose="020B0604020202020204" pitchFamily="34" charset="0"/>
                <a:sym typeface="Times New Roman"/>
              </a:rPr>
              <a:t>Ramsar</a:t>
            </a:r>
            <a:r>
              <a:rPr lang="en-GB" dirty="0">
                <a:latin typeface="Arial" panose="020B0604020202020204" pitchFamily="34" charset="0"/>
                <a:cs typeface="Arial" panose="020B0604020202020204" pitchFamily="34" charset="0"/>
                <a:sym typeface="Times New Roman"/>
              </a:rPr>
              <a:t> Convention on Wetlands: Resolution IX.1 Annex C I, Chapter IV)</a:t>
            </a:r>
          </a:p>
        </p:txBody>
      </p:sp>
      <p:pic>
        <p:nvPicPr>
          <p:cNvPr id="11" name="Google Shape;109;p25"/>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2720730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3254"/>
          </a:xfrm>
          <a:prstGeom prst="rect">
            <a:avLst/>
          </a:prstGeom>
        </p:spPr>
      </p:pic>
      <p:sp>
        <p:nvSpPr>
          <p:cNvPr id="2" name="Title 1"/>
          <p:cNvSpPr>
            <a:spLocks noGrp="1"/>
          </p:cNvSpPr>
          <p:nvPr>
            <p:ph type="ctrTitle"/>
          </p:nvPr>
        </p:nvSpPr>
        <p:spPr/>
        <p:txBody>
          <a:bodyPr/>
          <a:lstStyle/>
          <a:p>
            <a:r>
              <a:rPr lang="en-US" dirty="0" smtClean="0"/>
              <a:t>Transboundary Conservation Areas</a:t>
            </a:r>
            <a:endParaRPr lang="en-GB" dirty="0"/>
          </a:p>
        </p:txBody>
      </p:sp>
      <p:sp>
        <p:nvSpPr>
          <p:cNvPr id="3" name="Subtitle 2"/>
          <p:cNvSpPr>
            <a:spLocks noGrp="1"/>
          </p:cNvSpPr>
          <p:nvPr>
            <p:ph type="subTitle" idx="1"/>
          </p:nvPr>
        </p:nvSpPr>
        <p:spPr/>
        <p:txBody>
          <a:bodyPr/>
          <a:lstStyle/>
          <a:p>
            <a:r>
              <a:rPr lang="en-GB" dirty="0" smtClean="0"/>
              <a:t>End of Introduction</a:t>
            </a:r>
          </a:p>
        </p:txBody>
      </p:sp>
      <p:pic>
        <p:nvPicPr>
          <p:cNvPr id="6" name="Google Shape;109;p25"/>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2001625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5"/>
        <p:cNvGrpSpPr/>
        <p:nvPr/>
      </p:nvGrpSpPr>
      <p:grpSpPr>
        <a:xfrm>
          <a:off x="0" y="0"/>
          <a:ext cx="0" cy="0"/>
          <a:chOff x="0" y="0"/>
          <a:chExt cx="0" cy="0"/>
        </a:xfrm>
      </p:grpSpPr>
      <p:pic>
        <p:nvPicPr>
          <p:cNvPr id="11" name="Picture 3"/>
          <p:cNvPicPr>
            <a:picLocks noChangeAspect="1"/>
          </p:cNvPicPr>
          <p:nvPr/>
        </p:nvPicPr>
        <p:blipFill rotWithShape="1">
          <a:blip r:embed="rId3" cstate="screen">
            <a:extLst>
              <a:ext uri="{28A0092B-C50C-407E-A947-70E740481C1C}">
                <a14:useLocalDpi xmlns:a14="http://schemas.microsoft.com/office/drawing/2010/main"/>
              </a:ext>
            </a:extLst>
          </a:blip>
          <a:srcRect t="17422"/>
          <a:stretch/>
        </p:blipFill>
        <p:spPr bwMode="auto">
          <a:xfrm>
            <a:off x="642257" y="816428"/>
            <a:ext cx="7967264" cy="386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642257" y="4686300"/>
            <a:ext cx="7967264" cy="457200"/>
          </a:xfrm>
          <a:prstGeom prst="rect">
            <a:avLst/>
          </a:prstGeom>
          <a:solidFill>
            <a:srgbClr val="0000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a:endParaRPr lang="en-US" dirty="0">
              <a:solidFill>
                <a:schemeClr val="bg1"/>
              </a:solidFill>
            </a:endParaRPr>
          </a:p>
        </p:txBody>
      </p:sp>
      <p:sp>
        <p:nvSpPr>
          <p:cNvPr id="13" name="Rectangle 12"/>
          <p:cNvSpPr/>
          <p:nvPr/>
        </p:nvSpPr>
        <p:spPr>
          <a:xfrm>
            <a:off x="762000" y="4730234"/>
            <a:ext cx="1566454" cy="369332"/>
          </a:xfrm>
          <a:prstGeom prst="rect">
            <a:avLst/>
          </a:prstGeom>
        </p:spPr>
        <p:txBody>
          <a:bodyPr wrap="none">
            <a:spAutoFit/>
          </a:bodyPr>
          <a:lstStyle/>
          <a:p>
            <a:pPr>
              <a:buNone/>
            </a:pPr>
            <a:r>
              <a:rPr lang="en-US" dirty="0" smtClean="0">
                <a:solidFill>
                  <a:schemeClr val="bg1"/>
                </a:solidFill>
                <a:latin typeface="Candara" pitchFamily="34" charset="0"/>
              </a:rPr>
              <a:t>www.iucn.org</a:t>
            </a:r>
            <a:endParaRPr lang="en-US" dirty="0">
              <a:solidFill>
                <a:schemeClr val="bg1"/>
              </a:solidFill>
              <a:latin typeface="Candara" pitchFamily="34" charset="0"/>
            </a:endParaRPr>
          </a:p>
        </p:txBody>
      </p:sp>
      <p:pic>
        <p:nvPicPr>
          <p:cNvPr id="14" name="Google Shape;128;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3" name="Title 2"/>
          <p:cNvSpPr>
            <a:spLocks noGrp="1"/>
          </p:cNvSpPr>
          <p:nvPr>
            <p:ph type="title"/>
          </p:nvPr>
        </p:nvSpPr>
        <p:spPr>
          <a:xfrm>
            <a:off x="1097281" y="233352"/>
            <a:ext cx="8046720" cy="461665"/>
          </a:xfrm>
        </p:spPr>
        <p:txBody>
          <a:bodyPr/>
          <a:lstStyle/>
          <a:p>
            <a:r>
              <a:rPr lang="en-GB" dirty="0" smtClean="0"/>
              <a:t>IUCN: United for Life and Livelihood</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5"/>
        <p:cNvGrpSpPr/>
        <p:nvPr/>
      </p:nvGrpSpPr>
      <p:grpSpPr>
        <a:xfrm>
          <a:off x="0" y="0"/>
          <a:ext cx="0" cy="0"/>
          <a:chOff x="0" y="0"/>
          <a:chExt cx="0" cy="0"/>
        </a:xfrm>
      </p:grpSpPr>
      <p:pic>
        <p:nvPicPr>
          <p:cNvPr id="14" name="Google Shape;12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7" name="Rectangle 6"/>
          <p:cNvSpPr/>
          <p:nvPr/>
        </p:nvSpPr>
        <p:spPr>
          <a:xfrm>
            <a:off x="250371" y="1055354"/>
            <a:ext cx="5943600" cy="3674880"/>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US" sz="1800" b="1" dirty="0">
                <a:solidFill>
                  <a:schemeClr val="dk1"/>
                </a:solidFill>
                <a:latin typeface="Arial" panose="020B0604020202020204" pitchFamily="34" charset="0"/>
                <a:ea typeface="Times New Roman"/>
                <a:cs typeface="Arial" panose="020B0604020202020204" pitchFamily="34" charset="0"/>
              </a:rPr>
              <a:t>Project: </a:t>
            </a:r>
            <a:r>
              <a:rPr lang="en-US" sz="1600" dirty="0" smtClean="0">
                <a:solidFill>
                  <a:schemeClr val="dk1"/>
                </a:solidFill>
                <a:latin typeface="Arial" panose="020B0604020202020204" pitchFamily="34" charset="0"/>
                <a:ea typeface="Times New Roman"/>
                <a:cs typeface="Arial" panose="020B0604020202020204" pitchFamily="34" charset="0"/>
              </a:rPr>
              <a:t>Development </a:t>
            </a:r>
            <a:r>
              <a:rPr lang="en-US" sz="1600" dirty="0">
                <a:solidFill>
                  <a:schemeClr val="dk1"/>
                </a:solidFill>
                <a:latin typeface="Arial" panose="020B0604020202020204" pitchFamily="34" charset="0"/>
                <a:ea typeface="Times New Roman"/>
                <a:cs typeface="Arial" panose="020B0604020202020204" pitchFamily="34" charset="0"/>
              </a:rPr>
              <a:t>and Piloting a Training Module on Initiating Transboundary Conservation</a:t>
            </a:r>
          </a:p>
          <a:p>
            <a:pPr marL="114300">
              <a:spcAft>
                <a:spcPts val="600"/>
              </a:spcAft>
              <a:buClr>
                <a:schemeClr val="dk1"/>
              </a:buClr>
              <a:buSzPts val="1800"/>
            </a:pPr>
            <a:r>
              <a:rPr lang="en-US" sz="1800" b="1" dirty="0">
                <a:solidFill>
                  <a:schemeClr val="dk1"/>
                </a:solidFill>
                <a:latin typeface="Arial" panose="020B0604020202020204" pitchFamily="34" charset="0"/>
                <a:ea typeface="Times New Roman"/>
                <a:cs typeface="Arial" panose="020B0604020202020204" pitchFamily="34" charset="0"/>
              </a:rPr>
              <a:t>Objective:</a:t>
            </a:r>
            <a:r>
              <a:rPr lang="en-US" sz="1800" dirty="0">
                <a:solidFill>
                  <a:schemeClr val="dk1"/>
                </a:solidFill>
                <a:latin typeface="Arial" panose="020B0604020202020204" pitchFamily="34" charset="0"/>
                <a:ea typeface="Times New Roman"/>
                <a:cs typeface="Arial" panose="020B0604020202020204" pitchFamily="34" charset="0"/>
              </a:rPr>
              <a:t> </a:t>
            </a:r>
            <a:r>
              <a:rPr lang="en-US" sz="1600" dirty="0" smtClean="0">
                <a:solidFill>
                  <a:schemeClr val="dk1"/>
                </a:solidFill>
                <a:latin typeface="Arial" panose="020B0604020202020204" pitchFamily="34" charset="0"/>
                <a:ea typeface="Times New Roman"/>
                <a:cs typeface="Arial" panose="020B0604020202020204" pitchFamily="34" charset="0"/>
              </a:rPr>
              <a:t>Develop </a:t>
            </a:r>
            <a:r>
              <a:rPr lang="en-US" sz="1600" dirty="0">
                <a:solidFill>
                  <a:schemeClr val="dk1"/>
                </a:solidFill>
                <a:latin typeface="Arial" panose="020B0604020202020204" pitchFamily="34" charset="0"/>
                <a:ea typeface="Times New Roman"/>
                <a:cs typeface="Arial" panose="020B0604020202020204" pitchFamily="34" charset="0"/>
              </a:rPr>
              <a:t>a three-day, globally applicable training module on initiating transboundary conservation based on the IUCN </a:t>
            </a:r>
            <a:r>
              <a:rPr lang="en-US" sz="1600" dirty="0" smtClean="0">
                <a:solidFill>
                  <a:schemeClr val="dk1"/>
                </a:solidFill>
                <a:latin typeface="Arial" panose="020B0604020202020204" pitchFamily="34" charset="0"/>
                <a:ea typeface="Times New Roman"/>
                <a:cs typeface="Arial" panose="020B0604020202020204" pitchFamily="34" charset="0"/>
              </a:rPr>
              <a:t>B</a:t>
            </a:r>
            <a:r>
              <a:rPr lang="hr-HR" sz="1600" dirty="0" smtClean="0">
                <a:solidFill>
                  <a:schemeClr val="dk1"/>
                </a:solidFill>
                <a:latin typeface="Arial" panose="020B0604020202020204" pitchFamily="34" charset="0"/>
                <a:ea typeface="Times New Roman"/>
                <a:cs typeface="Arial" panose="020B0604020202020204" pitchFamily="34" charset="0"/>
              </a:rPr>
              <a:t>est Practice Protected Area Guidelines ”</a:t>
            </a:r>
            <a:r>
              <a:rPr lang="en-US" sz="1600" dirty="0" smtClean="0">
                <a:solidFill>
                  <a:schemeClr val="dk1"/>
                </a:solidFill>
                <a:latin typeface="Arial" panose="020B0604020202020204" pitchFamily="34" charset="0"/>
                <a:ea typeface="Times New Roman"/>
                <a:cs typeface="Arial" panose="020B0604020202020204" pitchFamily="34" charset="0"/>
              </a:rPr>
              <a:t>Transboundary </a:t>
            </a:r>
            <a:r>
              <a:rPr lang="en-US" sz="1600" dirty="0">
                <a:solidFill>
                  <a:schemeClr val="dk1"/>
                </a:solidFill>
                <a:latin typeface="Arial" panose="020B0604020202020204" pitchFamily="34" charset="0"/>
                <a:ea typeface="Times New Roman"/>
                <a:cs typeface="Arial" panose="020B0604020202020204" pitchFamily="34" charset="0"/>
              </a:rPr>
              <a:t>Conservation: A systematic and integrated approach” </a:t>
            </a:r>
            <a:r>
              <a:rPr lang="en-US" sz="1600" dirty="0" smtClean="0">
                <a:solidFill>
                  <a:schemeClr val="dk1"/>
                </a:solidFill>
                <a:latin typeface="Arial" panose="020B0604020202020204" pitchFamily="34" charset="0"/>
                <a:ea typeface="Times New Roman"/>
                <a:cs typeface="Arial" panose="020B0604020202020204" pitchFamily="34" charset="0"/>
              </a:rPr>
              <a:t>(2015</a:t>
            </a:r>
            <a:r>
              <a:rPr lang="en-US" sz="1600" dirty="0">
                <a:solidFill>
                  <a:schemeClr val="dk1"/>
                </a:solidFill>
                <a:latin typeface="Arial" panose="020B0604020202020204" pitchFamily="34" charset="0"/>
                <a:ea typeface="Times New Roman"/>
                <a:cs typeface="Arial" panose="020B0604020202020204" pitchFamily="34" charset="0"/>
              </a:rPr>
              <a:t>)</a:t>
            </a:r>
          </a:p>
          <a:p>
            <a:pPr marL="114300">
              <a:spcAft>
                <a:spcPts val="600"/>
              </a:spcAft>
              <a:buClr>
                <a:schemeClr val="dk1"/>
              </a:buClr>
              <a:buSzPts val="1800"/>
            </a:pPr>
            <a:r>
              <a:rPr lang="en-US" sz="1800" b="1" dirty="0">
                <a:solidFill>
                  <a:schemeClr val="dk1"/>
                </a:solidFill>
                <a:latin typeface="Arial" panose="020B0604020202020204" pitchFamily="34" charset="0"/>
                <a:ea typeface="Times New Roman"/>
                <a:cs typeface="Arial" panose="020B0604020202020204" pitchFamily="34" charset="0"/>
              </a:rPr>
              <a:t>Implementation:</a:t>
            </a:r>
            <a:r>
              <a:rPr lang="en-US" sz="1800" dirty="0">
                <a:solidFill>
                  <a:schemeClr val="dk1"/>
                </a:solidFill>
                <a:latin typeface="Arial" panose="020B0604020202020204" pitchFamily="34" charset="0"/>
                <a:ea typeface="Times New Roman"/>
                <a:cs typeface="Arial" panose="020B0604020202020204" pitchFamily="34" charset="0"/>
              </a:rPr>
              <a:t> </a:t>
            </a:r>
            <a:r>
              <a:rPr lang="en-US" sz="1600" dirty="0" smtClean="0">
                <a:solidFill>
                  <a:schemeClr val="dk1"/>
                </a:solidFill>
                <a:latin typeface="Arial" panose="020B0604020202020204" pitchFamily="34" charset="0"/>
                <a:ea typeface="Times New Roman"/>
                <a:cs typeface="Arial" panose="020B0604020202020204" pitchFamily="34" charset="0"/>
              </a:rPr>
              <a:t>IUCN </a:t>
            </a:r>
            <a:r>
              <a:rPr lang="en-US" sz="1600" dirty="0">
                <a:solidFill>
                  <a:schemeClr val="dk1"/>
                </a:solidFill>
                <a:latin typeface="Arial" panose="020B0604020202020204" pitchFamily="34" charset="0"/>
                <a:ea typeface="Times New Roman"/>
                <a:cs typeface="Arial" panose="020B0604020202020204" pitchFamily="34" charset="0"/>
              </a:rPr>
              <a:t>ECARO, IUCN ELC, IUCN WCPA </a:t>
            </a:r>
            <a:r>
              <a:rPr lang="en-US" sz="1600" dirty="0" smtClean="0">
                <a:solidFill>
                  <a:schemeClr val="dk1"/>
                </a:solidFill>
                <a:latin typeface="Arial" panose="020B0604020202020204" pitchFamily="34" charset="0"/>
                <a:ea typeface="Times New Roman"/>
                <a:cs typeface="Arial" panose="020B0604020202020204" pitchFamily="34" charset="0"/>
              </a:rPr>
              <a:t>T</a:t>
            </a:r>
            <a:r>
              <a:rPr lang="hr-HR" sz="1600" dirty="0" smtClean="0">
                <a:solidFill>
                  <a:schemeClr val="dk1"/>
                </a:solidFill>
                <a:latin typeface="Arial" panose="020B0604020202020204" pitchFamily="34" charset="0"/>
                <a:ea typeface="Times New Roman"/>
                <a:cs typeface="Arial" panose="020B0604020202020204" pitchFamily="34" charset="0"/>
              </a:rPr>
              <a:t>ransboundary Conservation</a:t>
            </a:r>
            <a:r>
              <a:rPr lang="en-US" sz="1600" dirty="0" smtClean="0">
                <a:solidFill>
                  <a:schemeClr val="dk1"/>
                </a:solidFill>
                <a:latin typeface="Arial" panose="020B0604020202020204" pitchFamily="34" charset="0"/>
                <a:ea typeface="Times New Roman"/>
                <a:cs typeface="Arial" panose="020B0604020202020204" pitchFamily="34" charset="0"/>
              </a:rPr>
              <a:t> </a:t>
            </a:r>
            <a:r>
              <a:rPr lang="en-US" sz="1600" dirty="0">
                <a:solidFill>
                  <a:schemeClr val="dk1"/>
                </a:solidFill>
                <a:latin typeface="Arial" panose="020B0604020202020204" pitchFamily="34" charset="0"/>
                <a:ea typeface="Times New Roman"/>
                <a:cs typeface="Arial" panose="020B0604020202020204" pitchFamily="34" charset="0"/>
              </a:rPr>
              <a:t>SG</a:t>
            </a:r>
          </a:p>
          <a:p>
            <a:pPr marL="114300">
              <a:spcAft>
                <a:spcPts val="600"/>
              </a:spcAft>
              <a:buClr>
                <a:schemeClr val="dk1"/>
              </a:buClr>
              <a:buSzPts val="1800"/>
            </a:pPr>
            <a:r>
              <a:rPr lang="en-US" sz="1800" b="1" dirty="0">
                <a:solidFill>
                  <a:schemeClr val="dk1"/>
                </a:solidFill>
                <a:latin typeface="Arial" panose="020B0604020202020204" pitchFamily="34" charset="0"/>
                <a:ea typeface="Times New Roman"/>
                <a:cs typeface="Arial" panose="020B0604020202020204" pitchFamily="34" charset="0"/>
              </a:rPr>
              <a:t>Duration:</a:t>
            </a:r>
            <a:r>
              <a:rPr lang="en-US" sz="1800" dirty="0">
                <a:solidFill>
                  <a:schemeClr val="dk1"/>
                </a:solidFill>
                <a:latin typeface="Arial" panose="020B0604020202020204" pitchFamily="34" charset="0"/>
                <a:ea typeface="Times New Roman"/>
                <a:cs typeface="Arial" panose="020B0604020202020204" pitchFamily="34" charset="0"/>
              </a:rPr>
              <a:t> </a:t>
            </a:r>
            <a:r>
              <a:rPr lang="en-US" sz="1600" dirty="0">
                <a:solidFill>
                  <a:schemeClr val="dk1"/>
                </a:solidFill>
                <a:latin typeface="Arial" panose="020B0604020202020204" pitchFamily="34" charset="0"/>
                <a:ea typeface="Times New Roman"/>
                <a:cs typeface="Arial" panose="020B0604020202020204" pitchFamily="34" charset="0"/>
              </a:rPr>
              <a:t>February 2018 – January 2019</a:t>
            </a:r>
          </a:p>
          <a:p>
            <a:pPr marL="114300">
              <a:spcAft>
                <a:spcPts val="600"/>
              </a:spcAft>
              <a:buClr>
                <a:schemeClr val="dk1"/>
              </a:buClr>
              <a:buSzPts val="1800"/>
            </a:pPr>
            <a:r>
              <a:rPr lang="en-US" sz="1800" b="1" dirty="0">
                <a:solidFill>
                  <a:schemeClr val="dk1"/>
                </a:solidFill>
                <a:latin typeface="Arial" panose="020B0604020202020204" pitchFamily="34" charset="0"/>
                <a:ea typeface="Times New Roman"/>
                <a:cs typeface="Arial" panose="020B0604020202020204" pitchFamily="34" charset="0"/>
              </a:rPr>
              <a:t>Donor:</a:t>
            </a:r>
            <a:r>
              <a:rPr lang="en-US" sz="1800" dirty="0">
                <a:solidFill>
                  <a:schemeClr val="dk1"/>
                </a:solidFill>
                <a:latin typeface="Arial" panose="020B0604020202020204" pitchFamily="34" charset="0"/>
                <a:ea typeface="Times New Roman"/>
                <a:cs typeface="Arial" panose="020B0604020202020204" pitchFamily="34" charset="0"/>
              </a:rPr>
              <a:t> </a:t>
            </a:r>
            <a:r>
              <a:rPr lang="de-DE" sz="1600" dirty="0">
                <a:solidFill>
                  <a:schemeClr val="dk1"/>
                </a:solidFill>
                <a:latin typeface="Arial" panose="020B0604020202020204" pitchFamily="34" charset="0"/>
                <a:ea typeface="Times New Roman"/>
                <a:cs typeface="Arial" panose="020B0604020202020204" pitchFamily="34" charset="0"/>
              </a:rPr>
              <a:t>German Federal Agency for Nature Conservation (Bundesamt für Naturschutz, BfN) </a:t>
            </a:r>
            <a:endParaRPr lang="en-GB" sz="1600" dirty="0">
              <a:solidFill>
                <a:schemeClr val="dk1"/>
              </a:solidFill>
              <a:latin typeface="Arial" panose="020B0604020202020204" pitchFamily="34" charset="0"/>
              <a:ea typeface="Times New Roman"/>
              <a:cs typeface="Arial" panose="020B0604020202020204" pitchFamily="34" charset="0"/>
            </a:endParaRPr>
          </a:p>
        </p:txBody>
      </p:sp>
      <p:sp>
        <p:nvSpPr>
          <p:cNvPr id="2" name="Title 1"/>
          <p:cNvSpPr>
            <a:spLocks noGrp="1"/>
          </p:cNvSpPr>
          <p:nvPr>
            <p:ph type="title"/>
          </p:nvPr>
        </p:nvSpPr>
        <p:spPr>
          <a:xfrm>
            <a:off x="1097281" y="233352"/>
            <a:ext cx="8046720" cy="461665"/>
          </a:xfrm>
        </p:spPr>
        <p:txBody>
          <a:bodyPr/>
          <a:lstStyle/>
          <a:p>
            <a:r>
              <a:rPr lang="en-US" dirty="0">
                <a:ea typeface="Times New Roman"/>
                <a:cs typeface="Arial" panose="020B0604020202020204" pitchFamily="34" charset="0"/>
                <a:sym typeface="Times New Roman"/>
              </a:rPr>
              <a:t>Project</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948" y="1055354"/>
            <a:ext cx="2439202" cy="3674880"/>
          </a:xfrm>
          <a:prstGeom prst="rect">
            <a:avLst/>
          </a:prstGeom>
        </p:spPr>
      </p:pic>
    </p:spTree>
    <p:extLst>
      <p:ext uri="{BB962C8B-B14F-4D97-AF65-F5344CB8AC3E}">
        <p14:creationId xmlns:p14="http://schemas.microsoft.com/office/powerpoint/2010/main" val="39264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Federal Agency for Nature Conservation (BfN)</a:t>
            </a:r>
            <a:endParaRPr lang="de-DE" dirty="0"/>
          </a:p>
        </p:txBody>
      </p:sp>
      <p:sp>
        <p:nvSpPr>
          <p:cNvPr id="4" name="Rectangle 6"/>
          <p:cNvSpPr/>
          <p:nvPr/>
        </p:nvSpPr>
        <p:spPr>
          <a:xfrm>
            <a:off x="1330778" y="1247403"/>
            <a:ext cx="6366511" cy="853948"/>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68569" tIns="68569" rIns="68569" bIns="68569" anchor="ctr" anchorCtr="0">
            <a:noAutofit/>
          </a:bodyPr>
          <a:lstStyle/>
          <a:p>
            <a:r>
              <a:rPr lang="en-US" sz="1350" dirty="0"/>
              <a:t>BfN is the German government’s scientific authority with responsibility for national and international nature conservation. BfN is one of the government’s departmental research agencies and reports to the German Environment Ministry. </a:t>
            </a:r>
          </a:p>
        </p:txBody>
      </p:sp>
      <p:sp>
        <p:nvSpPr>
          <p:cNvPr id="5" name="Rectangle 7"/>
          <p:cNvSpPr/>
          <p:nvPr/>
        </p:nvSpPr>
        <p:spPr>
          <a:xfrm>
            <a:off x="1330778" y="2277200"/>
            <a:ext cx="6366510" cy="1397977"/>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68569" tIns="68569" rIns="68569" bIns="68569" anchor="ctr" anchorCtr="0">
            <a:noAutofit/>
          </a:bodyPr>
          <a:lstStyle/>
          <a:p>
            <a:r>
              <a:rPr lang="en-US" sz="1350" dirty="0"/>
              <a:t>The Agency provides the German Environment Ministry with professional and scientific assistance in all nature conservation and landscape management issues and in international cooperation activities. BfN furthers its objectives by carrying out related scientific research and is also in charge of a number of funding </a:t>
            </a:r>
            <a:r>
              <a:rPr lang="en-US" sz="1350" dirty="0" err="1"/>
              <a:t>programmes</a:t>
            </a:r>
            <a:r>
              <a:rPr lang="en-US" sz="1350" dirty="0"/>
              <a:t>. </a:t>
            </a:r>
          </a:p>
        </p:txBody>
      </p:sp>
      <p:sp>
        <p:nvSpPr>
          <p:cNvPr id="6" name="Rectangle 8"/>
          <p:cNvSpPr/>
          <p:nvPr/>
        </p:nvSpPr>
        <p:spPr>
          <a:xfrm>
            <a:off x="1330778" y="3835934"/>
            <a:ext cx="6366510" cy="734592"/>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68569" tIns="68569" rIns="68569" bIns="68569" anchor="ctr" anchorCtr="0">
            <a:noAutofit/>
          </a:bodyPr>
          <a:lstStyle/>
          <a:p>
            <a:r>
              <a:rPr lang="en-US" sz="1350" dirty="0"/>
              <a:t>With its International Academy for Nature Conservation on the Isle of </a:t>
            </a:r>
            <a:r>
              <a:rPr lang="en-US" sz="1350" dirty="0"/>
              <a:t>Vilm, </a:t>
            </a:r>
            <a:r>
              <a:rPr lang="en-US" sz="1350" dirty="0"/>
              <a:t>BfN has initiated this project in frame of its international capacity building activities</a:t>
            </a:r>
            <a:r>
              <a:rPr lang="en-US" sz="1350" dirty="0">
                <a:effectLst>
                  <a:outerShdw blurRad="38100" dist="38100" dir="2700000" algn="tl">
                    <a:srgbClr val="000000">
                      <a:alpha val="43137"/>
                    </a:srgbClr>
                  </a:outerShdw>
                </a:effectLst>
              </a:rPr>
              <a:t>.</a:t>
            </a:r>
            <a:endParaRPr lang="en-US" altLang="en-US" sz="1350" dirty="0">
              <a:effectLst>
                <a:outerShdw blurRad="38100" dist="38100" dir="2700000" algn="tl">
                  <a:srgbClr val="000000">
                    <a:alpha val="43137"/>
                  </a:srgbClr>
                </a:outerShdw>
              </a:effectLst>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0" y="31530"/>
            <a:ext cx="872359" cy="1084483"/>
          </a:xfrm>
          <a:prstGeom prst="rect">
            <a:avLst/>
          </a:prstGeom>
        </p:spPr>
      </p:pic>
    </p:spTree>
    <p:extLst>
      <p:ext uri="{BB962C8B-B14F-4D97-AF65-F5344CB8AC3E}">
        <p14:creationId xmlns:p14="http://schemas.microsoft.com/office/powerpoint/2010/main" val="139108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3254"/>
          </a:xfrm>
          <a:prstGeom prst="rect">
            <a:avLst/>
          </a:prstGeom>
        </p:spPr>
      </p:pic>
      <p:sp>
        <p:nvSpPr>
          <p:cNvPr id="8" name="Google Shape;118;p26"/>
          <p:cNvSpPr/>
          <p:nvPr/>
        </p:nvSpPr>
        <p:spPr>
          <a:xfrm>
            <a:off x="583050" y="1609061"/>
            <a:ext cx="7977900" cy="844173"/>
          </a:xfrm>
          <a:prstGeom prst="round2SameRect">
            <a:avLst>
              <a:gd name="adj1" fmla="val 16667"/>
              <a:gd name="adj2" fmla="val 0"/>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400" b="1" dirty="0">
                <a:latin typeface="Arial" panose="020B0604020202020204" pitchFamily="34" charset="0"/>
                <a:ea typeface="Times New Roman"/>
                <a:cs typeface="Arial" panose="020B0604020202020204" pitchFamily="34" charset="0"/>
                <a:sym typeface="Times New Roman"/>
              </a:rPr>
              <a:t>Initiating Transboundary </a:t>
            </a:r>
            <a:r>
              <a:rPr lang="en" sz="2400" b="1" dirty="0" smtClean="0">
                <a:latin typeface="Arial" panose="020B0604020202020204" pitchFamily="34" charset="0"/>
                <a:ea typeface="Times New Roman"/>
                <a:cs typeface="Arial" panose="020B0604020202020204" pitchFamily="34" charset="0"/>
                <a:sym typeface="Times New Roman"/>
              </a:rPr>
              <a:t>Conservation</a:t>
            </a:r>
            <a:endParaRPr sz="2400" b="1" dirty="0"/>
          </a:p>
        </p:txBody>
      </p:sp>
      <p:sp>
        <p:nvSpPr>
          <p:cNvPr id="9" name="Google Shape;120;p26"/>
          <p:cNvSpPr txBox="1"/>
          <p:nvPr/>
        </p:nvSpPr>
        <p:spPr>
          <a:xfrm>
            <a:off x="583050" y="3410922"/>
            <a:ext cx="7977900" cy="1319312"/>
          </a:xfrm>
          <a:prstGeom prst="rect">
            <a:avLst/>
          </a:prstGeom>
          <a:solidFill>
            <a:srgbClr val="FFEED9">
              <a:alpha val="74902"/>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lnSpc>
                <a:spcPct val="90000"/>
              </a:lnSpc>
              <a:spcBef>
                <a:spcPts val="640"/>
              </a:spcBef>
              <a:buNone/>
              <a:defRPr sz="2200">
                <a:latin typeface="Times New Roman"/>
                <a:ea typeface="Times New Roman"/>
                <a:cs typeface="Times New Roman"/>
              </a:defRPr>
            </a:lvl1pPr>
          </a:lstStyle>
          <a:p>
            <a:r>
              <a:rPr lang="en" dirty="0" smtClean="0">
                <a:latin typeface="Arial" panose="020B0604020202020204" pitchFamily="34" charset="0"/>
                <a:cs typeface="Arial" panose="020B0604020202020204" pitchFamily="34" charset="0"/>
                <a:sym typeface="Times New Roman"/>
              </a:rPr>
              <a:t>Enable practitioners to develop strategies to address critical issues and success factors</a:t>
            </a:r>
            <a:endParaRPr dirty="0">
              <a:latin typeface="Arial" panose="020B0604020202020204" pitchFamily="34" charset="0"/>
              <a:cs typeface="Arial" panose="020B0604020202020204" pitchFamily="34" charset="0"/>
              <a:sym typeface="Times New Roman"/>
            </a:endParaRPr>
          </a:p>
        </p:txBody>
      </p:sp>
      <p:sp>
        <p:nvSpPr>
          <p:cNvPr id="11" name="Google Shape;120;p26"/>
          <p:cNvSpPr txBox="1"/>
          <p:nvPr/>
        </p:nvSpPr>
        <p:spPr>
          <a:xfrm>
            <a:off x="583050" y="2546998"/>
            <a:ext cx="7977900" cy="770400"/>
          </a:xfrm>
          <a:prstGeom prst="rect">
            <a:avLst/>
          </a:prstGeom>
          <a:solidFill>
            <a:srgbClr val="FFEED9">
              <a:alpha val="74902"/>
            </a:srgbClr>
          </a:solidFill>
          <a:ln w="9525" cap="flat" cmpd="sng">
            <a:solidFill>
              <a:srgbClr val="FFEED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2200" dirty="0" smtClean="0">
                <a:latin typeface="Arial" panose="020B0604020202020204" pitchFamily="34" charset="0"/>
                <a:ea typeface="Times New Roman"/>
                <a:cs typeface="Arial" panose="020B0604020202020204" pitchFamily="34" charset="0"/>
                <a:sym typeface="Times New Roman"/>
              </a:rPr>
              <a:t>Strengthen capacity to assess the feasibility of establishing a T</a:t>
            </a:r>
            <a:r>
              <a:rPr lang="hr-HR" sz="2200" dirty="0" smtClean="0">
                <a:latin typeface="Arial" panose="020B0604020202020204" pitchFamily="34" charset="0"/>
                <a:ea typeface="Times New Roman"/>
                <a:cs typeface="Arial" panose="020B0604020202020204" pitchFamily="34" charset="0"/>
                <a:sym typeface="Times New Roman"/>
              </a:rPr>
              <a:t>ransboundary </a:t>
            </a:r>
            <a:r>
              <a:rPr lang="en" sz="2200" dirty="0" smtClean="0">
                <a:latin typeface="Arial" panose="020B0604020202020204" pitchFamily="34" charset="0"/>
                <a:ea typeface="Times New Roman"/>
                <a:cs typeface="Arial" panose="020B0604020202020204" pitchFamily="34" charset="0"/>
                <a:sym typeface="Times New Roman"/>
              </a:rPr>
              <a:t>C</a:t>
            </a:r>
            <a:r>
              <a:rPr lang="hr-HR" sz="2200" dirty="0" smtClean="0">
                <a:latin typeface="Arial" panose="020B0604020202020204" pitchFamily="34" charset="0"/>
                <a:ea typeface="Times New Roman"/>
                <a:cs typeface="Arial" panose="020B0604020202020204" pitchFamily="34" charset="0"/>
                <a:sym typeface="Times New Roman"/>
              </a:rPr>
              <a:t>onservation </a:t>
            </a:r>
            <a:r>
              <a:rPr lang="en" sz="2200" dirty="0" smtClean="0">
                <a:latin typeface="Arial" panose="020B0604020202020204" pitchFamily="34" charset="0"/>
                <a:ea typeface="Times New Roman"/>
                <a:cs typeface="Arial" panose="020B0604020202020204" pitchFamily="34" charset="0"/>
                <a:sym typeface="Times New Roman"/>
              </a:rPr>
              <a:t>A</a:t>
            </a:r>
            <a:r>
              <a:rPr lang="hr-HR" sz="2200" dirty="0" smtClean="0">
                <a:latin typeface="Arial" panose="020B0604020202020204" pitchFamily="34" charset="0"/>
                <a:ea typeface="Times New Roman"/>
                <a:cs typeface="Arial" panose="020B0604020202020204" pitchFamily="34" charset="0"/>
                <a:sym typeface="Times New Roman"/>
              </a:rPr>
              <a:t>rea</a:t>
            </a:r>
            <a:endParaRPr sz="2200" dirty="0">
              <a:latin typeface="Arial" panose="020B0604020202020204" pitchFamily="34" charset="0"/>
              <a:ea typeface="Times New Roman"/>
              <a:cs typeface="Arial" panose="020B0604020202020204" pitchFamily="34" charset="0"/>
              <a:sym typeface="Times New Roman"/>
            </a:endParaRPr>
          </a:p>
        </p:txBody>
      </p:sp>
      <p:sp>
        <p:nvSpPr>
          <p:cNvPr id="12" name="Title 11"/>
          <p:cNvSpPr>
            <a:spLocks noGrp="1"/>
          </p:cNvSpPr>
          <p:nvPr>
            <p:ph type="title"/>
          </p:nvPr>
        </p:nvSpPr>
        <p:spPr>
          <a:xfrm>
            <a:off x="1097281" y="233352"/>
            <a:ext cx="8046720" cy="461665"/>
          </a:xfrm>
        </p:spPr>
        <p:txBody>
          <a:bodyPr/>
          <a:lstStyle/>
          <a:p>
            <a:pPr lvl="0"/>
            <a:r>
              <a:rPr lang="en-US" sz="2400" dirty="0" smtClean="0">
                <a:sym typeface="Times New Roman"/>
              </a:rPr>
              <a:t>Objective and </a:t>
            </a:r>
            <a:r>
              <a:rPr lang="hr-HR" sz="2400" dirty="0" smtClean="0">
                <a:sym typeface="Times New Roman"/>
              </a:rPr>
              <a:t>Aim</a:t>
            </a:r>
            <a:endParaRPr lang="en-GB" sz="2400" dirty="0"/>
          </a:p>
        </p:txBody>
      </p:sp>
      <p:pic>
        <p:nvPicPr>
          <p:cNvPr id="13" name="Google Shape;109;p25"/>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2669485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4" name="Google Shape;12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7" name="Rectangle 6"/>
          <p:cNvSpPr/>
          <p:nvPr/>
        </p:nvSpPr>
        <p:spPr>
          <a:xfrm>
            <a:off x="250370" y="930890"/>
            <a:ext cx="5947230" cy="732810"/>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Assess the enabling environment </a:t>
            </a:r>
            <a:r>
              <a:rPr lang="en-GB" sz="1800" dirty="0">
                <a:solidFill>
                  <a:schemeClr val="dk1"/>
                </a:solidFill>
                <a:latin typeface="Arial" panose="020B0604020202020204" pitchFamily="34" charset="0"/>
                <a:ea typeface="Times New Roman"/>
                <a:cs typeface="Arial" panose="020B0604020202020204" pitchFamily="34" charset="0"/>
              </a:rPr>
              <a:t>to pursue transboundary conservation </a:t>
            </a:r>
          </a:p>
        </p:txBody>
      </p:sp>
      <p:sp>
        <p:nvSpPr>
          <p:cNvPr id="8" name="Rectangle 7"/>
          <p:cNvSpPr/>
          <p:nvPr/>
        </p:nvSpPr>
        <p:spPr>
          <a:xfrm>
            <a:off x="250370" y="1765362"/>
            <a:ext cx="5947230" cy="913870"/>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Define the transboundary context and relationships </a:t>
            </a:r>
            <a:r>
              <a:rPr lang="en-GB" sz="1800" dirty="0">
                <a:solidFill>
                  <a:schemeClr val="dk1"/>
                </a:solidFill>
                <a:latin typeface="Arial" panose="020B0604020202020204" pitchFamily="34" charset="0"/>
                <a:ea typeface="Times New Roman"/>
                <a:cs typeface="Arial" panose="020B0604020202020204" pitchFamily="34" charset="0"/>
              </a:rPr>
              <a:t>affecting the achievement of the conservation targets and the resulting geographic extent </a:t>
            </a:r>
          </a:p>
        </p:txBody>
      </p:sp>
      <p:sp>
        <p:nvSpPr>
          <p:cNvPr id="9" name="Rectangle 8"/>
          <p:cNvSpPr/>
          <p:nvPr/>
        </p:nvSpPr>
        <p:spPr>
          <a:xfrm>
            <a:off x="250370" y="2780894"/>
            <a:ext cx="5947230" cy="734592"/>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Identify and involve stakeholders</a:t>
            </a:r>
            <a:r>
              <a:rPr lang="en-GB" sz="1800" dirty="0">
                <a:solidFill>
                  <a:schemeClr val="dk1"/>
                </a:solidFill>
                <a:latin typeface="Arial" panose="020B0604020202020204" pitchFamily="34" charset="0"/>
                <a:ea typeface="Times New Roman"/>
                <a:cs typeface="Arial" panose="020B0604020202020204" pitchFamily="34" charset="0"/>
              </a:rPr>
              <a:t>,</a:t>
            </a:r>
            <a:r>
              <a:rPr lang="en-GB" sz="1800" b="1" dirty="0">
                <a:solidFill>
                  <a:schemeClr val="dk1"/>
                </a:solidFill>
                <a:latin typeface="Arial" panose="020B0604020202020204" pitchFamily="34" charset="0"/>
                <a:ea typeface="Times New Roman"/>
                <a:cs typeface="Arial" panose="020B0604020202020204" pitchFamily="34" charset="0"/>
              </a:rPr>
              <a:t> </a:t>
            </a:r>
            <a:r>
              <a:rPr lang="en-GB" sz="1800" dirty="0">
                <a:solidFill>
                  <a:schemeClr val="dk1"/>
                </a:solidFill>
                <a:latin typeface="Arial" panose="020B0604020202020204" pitchFamily="34" charset="0"/>
                <a:ea typeface="Times New Roman"/>
                <a:cs typeface="Arial" panose="020B0604020202020204" pitchFamily="34" charset="0"/>
              </a:rPr>
              <a:t>obtain support of decision makers and ensure political will and buy-in</a:t>
            </a:r>
          </a:p>
        </p:txBody>
      </p:sp>
      <p:sp>
        <p:nvSpPr>
          <p:cNvPr id="10" name="Rectangle 9"/>
          <p:cNvSpPr/>
          <p:nvPr/>
        </p:nvSpPr>
        <p:spPr>
          <a:xfrm>
            <a:off x="250370" y="3617148"/>
            <a:ext cx="5947230" cy="444422"/>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Agree on </a:t>
            </a:r>
            <a:r>
              <a:rPr lang="en-GB" sz="1800" b="1" dirty="0" smtClean="0">
                <a:solidFill>
                  <a:schemeClr val="dk1"/>
                </a:solidFill>
                <a:latin typeface="Arial" panose="020B0604020202020204" pitchFamily="34" charset="0"/>
                <a:ea typeface="Times New Roman"/>
                <a:cs typeface="Arial" panose="020B0604020202020204" pitchFamily="34" charset="0"/>
              </a:rPr>
              <a:t>common values and joint vision</a:t>
            </a:r>
            <a:endParaRPr lang="en-GB" sz="1800" b="1" dirty="0">
              <a:solidFill>
                <a:schemeClr val="dk1"/>
              </a:solidFill>
              <a:latin typeface="Arial" panose="020B0604020202020204" pitchFamily="34" charset="0"/>
              <a:ea typeface="Times New Roman"/>
              <a:cs typeface="Arial" panose="020B0604020202020204" pitchFamily="34" charset="0"/>
            </a:endParaRPr>
          </a:p>
        </p:txBody>
      </p:sp>
      <p:sp>
        <p:nvSpPr>
          <p:cNvPr id="12" name="Rectangle 11"/>
          <p:cNvSpPr/>
          <p:nvPr/>
        </p:nvSpPr>
        <p:spPr>
          <a:xfrm>
            <a:off x="250370" y="4163232"/>
            <a:ext cx="5947230" cy="675468"/>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a:solidFill>
                  <a:schemeClr val="dk1"/>
                </a:solidFill>
                <a:latin typeface="Arial" panose="020B0604020202020204" pitchFamily="34" charset="0"/>
                <a:ea typeface="Times New Roman"/>
                <a:cs typeface="Arial" panose="020B0604020202020204" pitchFamily="34" charset="0"/>
              </a:rPr>
              <a:t>Determine</a:t>
            </a:r>
            <a:r>
              <a:rPr lang="en-GB" sz="1800" b="1" dirty="0">
                <a:solidFill>
                  <a:schemeClr val="dk1"/>
                </a:solidFill>
                <a:latin typeface="Arial" panose="020B0604020202020204" pitchFamily="34" charset="0"/>
                <a:ea typeface="Times New Roman"/>
                <a:cs typeface="Arial" panose="020B0604020202020204" pitchFamily="34" charset="0"/>
              </a:rPr>
              <a:t> common transboundary management objectives </a:t>
            </a:r>
            <a:r>
              <a:rPr lang="en-GB" sz="1800" dirty="0">
                <a:solidFill>
                  <a:schemeClr val="dk1"/>
                </a:solidFill>
                <a:latin typeface="Arial" panose="020B0604020202020204" pitchFamily="34" charset="0"/>
                <a:ea typeface="Times New Roman"/>
                <a:cs typeface="Arial" panose="020B0604020202020204" pitchFamily="34" charset="0"/>
              </a:rPr>
              <a:t>and develop cooperative agreements</a:t>
            </a:r>
          </a:p>
        </p:txBody>
      </p:sp>
      <p:sp>
        <p:nvSpPr>
          <p:cNvPr id="3" name="Title 2"/>
          <p:cNvSpPr>
            <a:spLocks noGrp="1"/>
          </p:cNvSpPr>
          <p:nvPr>
            <p:ph type="title"/>
          </p:nvPr>
        </p:nvSpPr>
        <p:spPr>
          <a:xfrm>
            <a:off x="1097281" y="233352"/>
            <a:ext cx="8046720" cy="461665"/>
          </a:xfrm>
        </p:spPr>
        <p:txBody>
          <a:bodyPr/>
          <a:lstStyle/>
          <a:p>
            <a:r>
              <a:rPr lang="en-GB" dirty="0" smtClean="0"/>
              <a:t>Factors of </a:t>
            </a:r>
            <a:r>
              <a:rPr lang="hr-HR" dirty="0" smtClean="0"/>
              <a:t>Success</a:t>
            </a: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16432" y="1587892"/>
            <a:ext cx="3907811" cy="2593810"/>
          </a:xfrm>
          <a:prstGeom prst="rect">
            <a:avLst/>
          </a:prstGeom>
        </p:spPr>
      </p:pic>
    </p:spTree>
    <p:extLst>
      <p:ext uri="{BB962C8B-B14F-4D97-AF65-F5344CB8AC3E}">
        <p14:creationId xmlns:p14="http://schemas.microsoft.com/office/powerpoint/2010/main" val="45664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4" name="Google Shape;12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7" name="Rectangle 6"/>
          <p:cNvSpPr/>
          <p:nvPr/>
        </p:nvSpPr>
        <p:spPr>
          <a:xfrm>
            <a:off x="387746" y="1028700"/>
            <a:ext cx="3893309" cy="647700"/>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US" sz="1800" dirty="0" smtClean="0">
                <a:solidFill>
                  <a:schemeClr val="dk1"/>
                </a:solidFill>
                <a:latin typeface="Arial" panose="020B0604020202020204" pitchFamily="34" charset="0"/>
                <a:ea typeface="Times New Roman"/>
                <a:cs typeface="Arial" panose="020B0604020202020204" pitchFamily="34" charset="0"/>
              </a:rPr>
              <a:t>Globally applicable and generic</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8" name="Rectangle 7"/>
          <p:cNvSpPr/>
          <p:nvPr/>
        </p:nvSpPr>
        <p:spPr>
          <a:xfrm>
            <a:off x="387746" y="1761152"/>
            <a:ext cx="3893309" cy="887352"/>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US" sz="1800" dirty="0" smtClean="0">
                <a:solidFill>
                  <a:schemeClr val="dk1"/>
                </a:solidFill>
                <a:latin typeface="Arial" panose="020B0604020202020204" pitchFamily="34" charset="0"/>
                <a:ea typeface="Times New Roman"/>
                <a:cs typeface="Arial" panose="020B0604020202020204" pitchFamily="34" charset="0"/>
              </a:rPr>
              <a:t>Adaptable for different regions and environments</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10" name="Rectangle 9"/>
          <p:cNvSpPr/>
          <p:nvPr/>
        </p:nvSpPr>
        <p:spPr>
          <a:xfrm>
            <a:off x="387747" y="3493326"/>
            <a:ext cx="3893308" cy="692556"/>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Designed for face-to-face instruction</a:t>
            </a:r>
            <a:endParaRPr lang="en-GB" sz="1800" b="1" dirty="0">
              <a:solidFill>
                <a:schemeClr val="dk1"/>
              </a:solidFill>
              <a:latin typeface="Arial" panose="020B0604020202020204" pitchFamily="34" charset="0"/>
              <a:ea typeface="Times New Roman"/>
              <a:cs typeface="Arial" panose="020B0604020202020204" pitchFamily="34" charset="0"/>
            </a:endParaRPr>
          </a:p>
        </p:txBody>
      </p:sp>
      <p:sp>
        <p:nvSpPr>
          <p:cNvPr id="11" name="Rectangle 10"/>
          <p:cNvSpPr/>
          <p:nvPr/>
        </p:nvSpPr>
        <p:spPr>
          <a:xfrm>
            <a:off x="387747" y="4270633"/>
            <a:ext cx="3893308" cy="550488"/>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Accessible and open</a:t>
            </a:r>
            <a:endParaRPr lang="en-GB" sz="1800" b="1" dirty="0">
              <a:solidFill>
                <a:schemeClr val="dk1"/>
              </a:solidFill>
              <a:latin typeface="Arial" panose="020B0604020202020204" pitchFamily="34" charset="0"/>
              <a:ea typeface="Times New Roman"/>
              <a:cs typeface="Arial" panose="020B0604020202020204" pitchFamily="34" charset="0"/>
            </a:endParaRPr>
          </a:p>
        </p:txBody>
      </p:sp>
      <p:sp>
        <p:nvSpPr>
          <p:cNvPr id="13" name="Rectangle 12"/>
          <p:cNvSpPr/>
          <p:nvPr/>
        </p:nvSpPr>
        <p:spPr>
          <a:xfrm>
            <a:off x="387747" y="2733256"/>
            <a:ext cx="3893308" cy="675318"/>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National, regional and local level</a:t>
            </a:r>
            <a:endParaRPr lang="en-GB" sz="1800" b="1" dirty="0">
              <a:solidFill>
                <a:schemeClr val="dk1"/>
              </a:solidFill>
              <a:latin typeface="Arial" panose="020B0604020202020204" pitchFamily="34" charset="0"/>
              <a:ea typeface="Times New Roman"/>
              <a:cs typeface="Arial" panose="020B0604020202020204" pitchFamily="34" charset="0"/>
            </a:endParaRPr>
          </a:p>
        </p:txBody>
      </p:sp>
      <p:sp>
        <p:nvSpPr>
          <p:cNvPr id="3" name="Title 2"/>
          <p:cNvSpPr>
            <a:spLocks noGrp="1"/>
          </p:cNvSpPr>
          <p:nvPr>
            <p:ph type="title"/>
          </p:nvPr>
        </p:nvSpPr>
        <p:spPr>
          <a:xfrm>
            <a:off x="1097281" y="233352"/>
            <a:ext cx="8046720" cy="461665"/>
          </a:xfrm>
        </p:spPr>
        <p:txBody>
          <a:bodyPr/>
          <a:lstStyle/>
          <a:p>
            <a:r>
              <a:rPr lang="en-GB" dirty="0" smtClean="0"/>
              <a:t>Nature of the </a:t>
            </a:r>
            <a:r>
              <a:rPr lang="hr-HR" dirty="0" smtClean="0"/>
              <a:t>Module</a:t>
            </a: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022" y="1417029"/>
            <a:ext cx="4607952" cy="3059968"/>
          </a:xfrm>
          <a:prstGeom prst="rect">
            <a:avLst/>
          </a:prstGeom>
        </p:spPr>
      </p:pic>
    </p:spTree>
    <p:extLst>
      <p:ext uri="{BB962C8B-B14F-4D97-AF65-F5344CB8AC3E}">
        <p14:creationId xmlns:p14="http://schemas.microsoft.com/office/powerpoint/2010/main" val="48253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4" name="Google Shape;12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8" name="Rectangle 7"/>
          <p:cNvSpPr/>
          <p:nvPr/>
        </p:nvSpPr>
        <p:spPr>
          <a:xfrm>
            <a:off x="4509010" y="1880116"/>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Policymakers</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13" name="Google Shape;118;p26"/>
          <p:cNvSpPr/>
          <p:nvPr/>
        </p:nvSpPr>
        <p:spPr>
          <a:xfrm>
            <a:off x="279399" y="883089"/>
            <a:ext cx="8513871" cy="844173"/>
          </a:xfrm>
          <a:prstGeom prst="round2SameRect">
            <a:avLst>
              <a:gd name="adj1" fmla="val 16667"/>
              <a:gd name="adj2" fmla="val 0"/>
            </a:avLst>
          </a:prstGeom>
          <a:solidFill>
            <a:srgbClr val="FFEED9"/>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en" sz="2000" dirty="0" smtClean="0">
                <a:latin typeface="Arial" panose="020B0604020202020204" pitchFamily="34" charset="0"/>
                <a:ea typeface="Times New Roman"/>
                <a:cs typeface="Arial" panose="020B0604020202020204" pitchFamily="34" charset="0"/>
                <a:sym typeface="Times New Roman"/>
              </a:rPr>
              <a:t>This module targets </a:t>
            </a:r>
            <a:r>
              <a:rPr lang="en-GB" sz="2000" b="1" dirty="0">
                <a:latin typeface="Arial" panose="020B0604020202020204" pitchFamily="34" charset="0"/>
                <a:ea typeface="Times New Roman"/>
                <a:cs typeface="Arial" panose="020B0604020202020204" pitchFamily="34" charset="0"/>
                <a:sym typeface="Times New Roman"/>
              </a:rPr>
              <a:t>individuals and institutions </a:t>
            </a:r>
            <a:r>
              <a:rPr lang="en-GB" sz="2000" dirty="0">
                <a:latin typeface="Arial" panose="020B0604020202020204" pitchFamily="34" charset="0"/>
                <a:ea typeface="Times New Roman"/>
                <a:cs typeface="Arial" panose="020B0604020202020204" pitchFamily="34" charset="0"/>
                <a:sym typeface="Times New Roman"/>
              </a:rPr>
              <a:t>engaged in supporting, planning and designing the</a:t>
            </a:r>
            <a:r>
              <a:rPr lang="en-GB" sz="2000" b="1" dirty="0">
                <a:latin typeface="Arial" panose="020B0604020202020204" pitchFamily="34" charset="0"/>
                <a:ea typeface="Times New Roman"/>
                <a:cs typeface="Arial" panose="020B0604020202020204" pitchFamily="34" charset="0"/>
                <a:sym typeface="Times New Roman"/>
              </a:rPr>
              <a:t> transboundary conservation</a:t>
            </a:r>
            <a:r>
              <a:rPr lang="en-GB" sz="2000" dirty="0">
                <a:latin typeface="Arial" panose="020B0604020202020204" pitchFamily="34" charset="0"/>
                <a:ea typeface="Times New Roman"/>
                <a:cs typeface="Arial" panose="020B0604020202020204" pitchFamily="34" charset="0"/>
                <a:sym typeface="Times New Roman"/>
              </a:rPr>
              <a:t> process</a:t>
            </a:r>
            <a:endParaRPr sz="2000" dirty="0"/>
          </a:p>
        </p:txBody>
      </p:sp>
      <p:sp>
        <p:nvSpPr>
          <p:cNvPr id="16" name="Rectangle 15"/>
          <p:cNvSpPr/>
          <p:nvPr/>
        </p:nvSpPr>
        <p:spPr>
          <a:xfrm>
            <a:off x="4509010" y="2621662"/>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Government officials</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17" name="Rectangle 16"/>
          <p:cNvSpPr/>
          <p:nvPr/>
        </p:nvSpPr>
        <p:spPr>
          <a:xfrm>
            <a:off x="4509010" y="3363208"/>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Protected area staff</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18" name="Rectangle 17"/>
          <p:cNvSpPr/>
          <p:nvPr/>
        </p:nvSpPr>
        <p:spPr>
          <a:xfrm>
            <a:off x="4509009" y="4104755"/>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Border police</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19" name="Rectangle 18"/>
          <p:cNvSpPr/>
          <p:nvPr/>
        </p:nvSpPr>
        <p:spPr>
          <a:xfrm>
            <a:off x="6881822" y="1880116"/>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Civil society organizations</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20" name="Rectangle 19"/>
          <p:cNvSpPr/>
          <p:nvPr/>
        </p:nvSpPr>
        <p:spPr>
          <a:xfrm>
            <a:off x="6881822" y="2621662"/>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US" sz="1800" dirty="0" smtClean="0">
                <a:solidFill>
                  <a:schemeClr val="dk1"/>
                </a:solidFill>
                <a:latin typeface="Arial" panose="020B0604020202020204" pitchFamily="34" charset="0"/>
                <a:ea typeface="Times New Roman"/>
                <a:cs typeface="Arial" panose="020B0604020202020204" pitchFamily="34" charset="0"/>
              </a:rPr>
              <a:t>Community representatives</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21" name="Rectangle 20"/>
          <p:cNvSpPr/>
          <p:nvPr/>
        </p:nvSpPr>
        <p:spPr>
          <a:xfrm>
            <a:off x="6881822" y="3363208"/>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Scientists and </a:t>
            </a:r>
            <a:r>
              <a:rPr lang="hr-HR" sz="1800" dirty="0" smtClean="0">
                <a:solidFill>
                  <a:schemeClr val="dk1"/>
                </a:solidFill>
                <a:latin typeface="Arial" panose="020B0604020202020204" pitchFamily="34" charset="0"/>
                <a:ea typeface="Times New Roman"/>
                <a:cs typeface="Arial" panose="020B0604020202020204" pitchFamily="34" charset="0"/>
              </a:rPr>
              <a:t>conservationists</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22" name="Rectangle 21"/>
          <p:cNvSpPr/>
          <p:nvPr/>
        </p:nvSpPr>
        <p:spPr>
          <a:xfrm>
            <a:off x="6881822" y="4104755"/>
            <a:ext cx="2163239" cy="657745"/>
          </a:xfrm>
          <a:prstGeom prst="rect">
            <a:avLst/>
          </a:prstGeom>
          <a:solidFill>
            <a:srgbClr val="FFEED9">
              <a:alpha val="49804"/>
            </a:srgbClr>
          </a:solidFill>
          <a:ln w="28575" cap="flat" cmpd="sng">
            <a:solidFill>
              <a:srgbClr val="FFEED9"/>
            </a:solidFill>
            <a:prstDash val="solid"/>
            <a:round/>
            <a:headEnd type="none" w="sm" len="sm"/>
            <a:tailEnd type="none" w="sm" len="sm"/>
          </a:ln>
        </p:spPr>
        <p:txBody>
          <a:bodyPr spcFirstLastPara="1" wrap="square" lIns="91425" tIns="91425" rIns="91425" bIns="91425" anchor="ctr" anchorCtr="0">
            <a:noAutofit/>
          </a:bodyPr>
          <a:lstStyle/>
          <a:p>
            <a:pPr marL="114300" algn="ctr">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Tourist marketing organizations</a:t>
            </a:r>
            <a:endParaRPr lang="en-GB" sz="1800" dirty="0">
              <a:solidFill>
                <a:schemeClr val="dk1"/>
              </a:solidFill>
              <a:latin typeface="Arial" panose="020B0604020202020204" pitchFamily="34" charset="0"/>
              <a:ea typeface="Times New Roman"/>
              <a:cs typeface="Arial" panose="020B0604020202020204" pitchFamily="34" charset="0"/>
            </a:endParaRPr>
          </a:p>
        </p:txBody>
      </p:sp>
      <p:sp>
        <p:nvSpPr>
          <p:cNvPr id="2" name="Title 1"/>
          <p:cNvSpPr>
            <a:spLocks noGrp="1"/>
          </p:cNvSpPr>
          <p:nvPr>
            <p:ph type="title"/>
          </p:nvPr>
        </p:nvSpPr>
        <p:spPr>
          <a:xfrm>
            <a:off x="1097281" y="233352"/>
            <a:ext cx="8046720" cy="461665"/>
          </a:xfrm>
        </p:spPr>
        <p:txBody>
          <a:bodyPr/>
          <a:lstStyle/>
          <a:p>
            <a:r>
              <a:rPr lang="en-GB" dirty="0" smtClean="0"/>
              <a:t>Audience</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8" y="1879688"/>
            <a:ext cx="4341176" cy="2882812"/>
          </a:xfrm>
          <a:prstGeom prst="rect">
            <a:avLst/>
          </a:prstGeom>
        </p:spPr>
      </p:pic>
    </p:spTree>
    <p:extLst>
      <p:ext uri="{BB962C8B-B14F-4D97-AF65-F5344CB8AC3E}">
        <p14:creationId xmlns:p14="http://schemas.microsoft.com/office/powerpoint/2010/main" val="3358685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3254"/>
          </a:xfrm>
          <a:prstGeom prst="rect">
            <a:avLst/>
          </a:prstGeom>
        </p:spPr>
      </p:pic>
      <p:grpSp>
        <p:nvGrpSpPr>
          <p:cNvPr id="4" name="Group 3"/>
          <p:cNvGrpSpPr/>
          <p:nvPr/>
        </p:nvGrpSpPr>
        <p:grpSpPr>
          <a:xfrm>
            <a:off x="834465" y="1018731"/>
            <a:ext cx="7162800" cy="3683000"/>
            <a:chOff x="914400" y="1003300"/>
            <a:chExt cx="7162800" cy="3683000"/>
          </a:xfrm>
        </p:grpSpPr>
        <p:sp>
          <p:nvSpPr>
            <p:cNvPr id="5" name="Rectangle 4"/>
            <p:cNvSpPr/>
            <p:nvPr/>
          </p:nvSpPr>
          <p:spPr>
            <a:xfrm>
              <a:off x="914400" y="1003300"/>
              <a:ext cx="7162800" cy="3683000"/>
            </a:xfrm>
            <a:prstGeom prst="rect">
              <a:avLst/>
            </a:prstGeom>
            <a:noFill/>
          </p:spPr>
        </p:sp>
        <p:sp>
          <p:nvSpPr>
            <p:cNvPr id="6" name="Freeform 5"/>
            <p:cNvSpPr/>
            <p:nvPr/>
          </p:nvSpPr>
          <p:spPr>
            <a:xfrm>
              <a:off x="3377646" y="1049337"/>
              <a:ext cx="2275239" cy="2209800"/>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1104900"/>
                  </a:moveTo>
                  <a:cubicBezTo>
                    <a:pt x="0" y="494681"/>
                    <a:pt x="494681" y="0"/>
                    <a:pt x="1104900" y="0"/>
                  </a:cubicBezTo>
                  <a:cubicBezTo>
                    <a:pt x="1715119" y="0"/>
                    <a:pt x="2209800" y="494681"/>
                    <a:pt x="2209800" y="1104900"/>
                  </a:cubicBezTo>
                  <a:cubicBezTo>
                    <a:pt x="2209800" y="1715119"/>
                    <a:pt x="1715119" y="2209800"/>
                    <a:pt x="1104900" y="2209800"/>
                  </a:cubicBezTo>
                  <a:cubicBezTo>
                    <a:pt x="494681" y="2209800"/>
                    <a:pt x="0" y="1715119"/>
                    <a:pt x="0" y="1104900"/>
                  </a:cubicBezTo>
                  <a:close/>
                </a:path>
              </a:pathLst>
            </a:custGeom>
            <a:solidFill>
              <a:srgbClr val="FFEED9">
                <a:alpha val="76863"/>
              </a:srgbClr>
            </a:solidFill>
            <a:ln>
              <a:solidFill>
                <a:srgbClr val="FFEED9"/>
              </a:solidFill>
            </a:ln>
          </p:spPr>
          <p:style>
            <a:lnRef idx="3">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4641" tIns="386715" rIns="294639" bIns="828675" numCol="1" spcCol="1270" anchor="ctr" anchorCtr="0">
              <a:noAutofit/>
            </a:bodyPr>
            <a:lstStyle/>
            <a:p>
              <a:pPr lvl="0" algn="ctr" defTabSz="7112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Knowledge transfer</a:t>
              </a:r>
              <a:endParaRPr lang="en-US" sz="1800" b="1" kern="1200" dirty="0">
                <a:latin typeface="Arial" panose="020B0604020202020204" pitchFamily="34" charset="0"/>
                <a:cs typeface="Arial" panose="020B0604020202020204" pitchFamily="34" charset="0"/>
              </a:endParaRPr>
            </a:p>
          </p:txBody>
        </p:sp>
        <p:sp>
          <p:nvSpPr>
            <p:cNvPr id="7" name="Freeform 6"/>
            <p:cNvSpPr/>
            <p:nvPr/>
          </p:nvSpPr>
          <p:spPr>
            <a:xfrm>
              <a:off x="4188268" y="2453481"/>
              <a:ext cx="2294191" cy="2209800"/>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1104900"/>
                  </a:moveTo>
                  <a:cubicBezTo>
                    <a:pt x="0" y="494681"/>
                    <a:pt x="494681" y="0"/>
                    <a:pt x="1104900" y="0"/>
                  </a:cubicBezTo>
                  <a:cubicBezTo>
                    <a:pt x="1715119" y="0"/>
                    <a:pt x="2209800" y="494681"/>
                    <a:pt x="2209800" y="1104900"/>
                  </a:cubicBezTo>
                  <a:cubicBezTo>
                    <a:pt x="2209800" y="1715119"/>
                    <a:pt x="1715119" y="2209800"/>
                    <a:pt x="1104900" y="2209800"/>
                  </a:cubicBezTo>
                  <a:cubicBezTo>
                    <a:pt x="494681" y="2209800"/>
                    <a:pt x="0" y="1715119"/>
                    <a:pt x="0" y="1104900"/>
                  </a:cubicBezTo>
                  <a:close/>
                </a:path>
              </a:pathLst>
            </a:custGeom>
            <a:solidFill>
              <a:srgbClr val="FFEED9">
                <a:alpha val="76863"/>
              </a:srgbClr>
            </a:solidFill>
            <a:ln>
              <a:solidFill>
                <a:srgbClr val="FFEED9"/>
              </a:solidFill>
            </a:ln>
          </p:spPr>
          <p:style>
            <a:lnRef idx="3">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75831" tIns="570865" rIns="208089" bIns="423545" numCol="1" spcCol="1270" anchor="ctr" anchorCtr="0">
              <a:noAutofit/>
            </a:bodyPr>
            <a:lstStyle/>
            <a:p>
              <a:pPr lvl="0" algn="ctr" defTabSz="7112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Experience sharing</a:t>
              </a:r>
              <a:endParaRPr lang="en-US" sz="1800" b="1" kern="1200" dirty="0">
                <a:latin typeface="Arial" panose="020B0604020202020204" pitchFamily="34" charset="0"/>
                <a:cs typeface="Arial" panose="020B0604020202020204" pitchFamily="34" charset="0"/>
              </a:endParaRPr>
            </a:p>
          </p:txBody>
        </p:sp>
        <p:sp>
          <p:nvSpPr>
            <p:cNvPr id="10" name="Freeform 9"/>
            <p:cNvSpPr/>
            <p:nvPr/>
          </p:nvSpPr>
          <p:spPr>
            <a:xfrm>
              <a:off x="2548072" y="2453481"/>
              <a:ext cx="2294192" cy="2209800"/>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1104900"/>
                  </a:moveTo>
                  <a:cubicBezTo>
                    <a:pt x="0" y="494681"/>
                    <a:pt x="494681" y="0"/>
                    <a:pt x="1104900" y="0"/>
                  </a:cubicBezTo>
                  <a:cubicBezTo>
                    <a:pt x="1715119" y="0"/>
                    <a:pt x="2209800" y="494681"/>
                    <a:pt x="2209800" y="1104900"/>
                  </a:cubicBezTo>
                  <a:cubicBezTo>
                    <a:pt x="2209800" y="1715119"/>
                    <a:pt x="1715119" y="2209800"/>
                    <a:pt x="1104900" y="2209800"/>
                  </a:cubicBezTo>
                  <a:cubicBezTo>
                    <a:pt x="494681" y="2209800"/>
                    <a:pt x="0" y="1715119"/>
                    <a:pt x="0" y="1104900"/>
                  </a:cubicBezTo>
                  <a:close/>
                </a:path>
              </a:pathLst>
            </a:custGeom>
            <a:solidFill>
              <a:srgbClr val="FFEED9">
                <a:alpha val="76863"/>
              </a:srgbClr>
            </a:solidFill>
            <a:ln>
              <a:solidFill>
                <a:srgbClr val="FFEED9"/>
              </a:solidFill>
            </a:ln>
          </p:spPr>
          <p:style>
            <a:lnRef idx="3">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08090" tIns="570865" rIns="675830" bIns="423545" numCol="1" spcCol="1270" anchor="ctr" anchorCtr="0">
              <a:noAutofit/>
            </a:bodyPr>
            <a:lstStyle/>
            <a:p>
              <a:pPr lvl="0" algn="ctr" defTabSz="7112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Skills development</a:t>
              </a:r>
              <a:endParaRPr lang="en-US" sz="1800" b="1" kern="1200" dirty="0">
                <a:latin typeface="Arial" panose="020B0604020202020204" pitchFamily="34" charset="0"/>
                <a:cs typeface="Arial" panose="020B0604020202020204" pitchFamily="34" charset="0"/>
              </a:endParaRPr>
            </a:p>
          </p:txBody>
        </p:sp>
      </p:grpSp>
      <p:sp>
        <p:nvSpPr>
          <p:cNvPr id="19" name="Title 18"/>
          <p:cNvSpPr>
            <a:spLocks noGrp="1"/>
          </p:cNvSpPr>
          <p:nvPr>
            <p:ph type="title"/>
          </p:nvPr>
        </p:nvSpPr>
        <p:spPr>
          <a:xfrm>
            <a:off x="1097281" y="233352"/>
            <a:ext cx="8046720" cy="461665"/>
          </a:xfrm>
        </p:spPr>
        <p:txBody>
          <a:bodyPr/>
          <a:lstStyle/>
          <a:p>
            <a:r>
              <a:rPr lang="en-GB" sz="2400" dirty="0" smtClean="0"/>
              <a:t>Didactical </a:t>
            </a:r>
            <a:r>
              <a:rPr lang="hr-HR" sz="2400" dirty="0" smtClean="0"/>
              <a:t>Approach</a:t>
            </a:r>
            <a:endParaRPr lang="en-GB" sz="2400" dirty="0"/>
          </a:p>
        </p:txBody>
      </p:sp>
      <p:pic>
        <p:nvPicPr>
          <p:cNvPr id="11" name="Google Shape;109;p25"/>
          <p:cNvPicPr preferRelativeResize="0"/>
          <p:nvPr/>
        </p:nvPicPr>
        <p:blipFill>
          <a:blip r:embed="rId4">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192352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3285</TotalTime>
  <Words>1956</Words>
  <Application>Microsoft Macintosh PowerPoint</Application>
  <PresentationFormat>On-screen Show (16:9)</PresentationFormat>
  <Paragraphs>194</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Candara</vt:lpstr>
      <vt:lpstr>Times New Roman</vt:lpstr>
      <vt:lpstr>Custom Design</vt:lpstr>
      <vt:lpstr>Transboundary Conservation Areas</vt:lpstr>
      <vt:lpstr>IUCN: United for Life and Livelihood</vt:lpstr>
      <vt:lpstr>Project</vt:lpstr>
      <vt:lpstr>The Federal Agency for Nature Conservation (BfN)</vt:lpstr>
      <vt:lpstr>Objective and Aim</vt:lpstr>
      <vt:lpstr>Factors of Success</vt:lpstr>
      <vt:lpstr>Nature of the Module</vt:lpstr>
      <vt:lpstr>Audience</vt:lpstr>
      <vt:lpstr>Didactical Approach</vt:lpstr>
      <vt:lpstr>Lessons</vt:lpstr>
      <vt:lpstr>Team</vt:lpstr>
      <vt:lpstr>Knowledge Base</vt:lpstr>
      <vt:lpstr>PowerPoint Presentation</vt:lpstr>
      <vt:lpstr>Transboundary Conservation Areas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SLOBODIAN Lydia</dc:creator>
  <cp:lastModifiedBy>Microsoft Office User</cp:lastModifiedBy>
  <cp:revision>306</cp:revision>
  <dcterms:modified xsi:type="dcterms:W3CDTF">2019-06-03T13:02:35Z</dcterms:modified>
</cp:coreProperties>
</file>